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4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44"/>
  </p:notesMasterIdLst>
  <p:handoutMasterIdLst>
    <p:handoutMasterId r:id="rId45"/>
  </p:handoutMasterIdLst>
  <p:sldIdLst>
    <p:sldId id="2740" r:id="rId2"/>
    <p:sldId id="3002" r:id="rId3"/>
    <p:sldId id="3003" r:id="rId4"/>
    <p:sldId id="3004" r:id="rId5"/>
    <p:sldId id="3005" r:id="rId6"/>
    <p:sldId id="3006" r:id="rId7"/>
    <p:sldId id="3007" r:id="rId8"/>
    <p:sldId id="2818" r:id="rId9"/>
    <p:sldId id="3009" r:id="rId10"/>
    <p:sldId id="3010" r:id="rId11"/>
    <p:sldId id="3011" r:id="rId12"/>
    <p:sldId id="3012" r:id="rId13"/>
    <p:sldId id="3013" r:id="rId14"/>
    <p:sldId id="3014" r:id="rId15"/>
    <p:sldId id="3015" r:id="rId16"/>
    <p:sldId id="3016" r:id="rId17"/>
    <p:sldId id="3017" r:id="rId18"/>
    <p:sldId id="3018" r:id="rId19"/>
    <p:sldId id="3019" r:id="rId20"/>
    <p:sldId id="3020" r:id="rId21"/>
    <p:sldId id="3021" r:id="rId22"/>
    <p:sldId id="3022" r:id="rId23"/>
    <p:sldId id="3023" r:id="rId24"/>
    <p:sldId id="3024" r:id="rId25"/>
    <p:sldId id="3025" r:id="rId26"/>
    <p:sldId id="3026" r:id="rId27"/>
    <p:sldId id="3027" r:id="rId28"/>
    <p:sldId id="3028" r:id="rId29"/>
    <p:sldId id="3029" r:id="rId30"/>
    <p:sldId id="3030" r:id="rId31"/>
    <p:sldId id="3031" r:id="rId32"/>
    <p:sldId id="3032" r:id="rId33"/>
    <p:sldId id="3033" r:id="rId34"/>
    <p:sldId id="3034" r:id="rId35"/>
    <p:sldId id="3035" r:id="rId36"/>
    <p:sldId id="3036" r:id="rId37"/>
    <p:sldId id="3037" r:id="rId38"/>
    <p:sldId id="3038" r:id="rId39"/>
    <p:sldId id="3039" r:id="rId40"/>
    <p:sldId id="3040" r:id="rId41"/>
    <p:sldId id="3092" r:id="rId42"/>
    <p:sldId id="304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3753F"/>
    <a:srgbClr val="F37440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6"/>
    <p:restoredTop sz="96240"/>
  </p:normalViewPr>
  <p:slideViewPr>
    <p:cSldViewPr snapToGrid="0" snapToObjects="1">
      <p:cViewPr varScale="1">
        <p:scale>
          <a:sx n="120" d="100"/>
          <a:sy n="120" d="100"/>
        </p:scale>
        <p:origin x="656" y="18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5/16/24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nframes Before Amazon Web Cloud Computing">
            <a:extLst>
              <a:ext uri="{FF2B5EF4-FFF2-40B4-BE49-F238E27FC236}">
                <a16:creationId xmlns:a16="http://schemas.microsoft.com/office/drawing/2014/main" id="{BA3EFA0F-3F42-C308-BDE0-F792346F51C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5"/>
          <a:stretch/>
        </p:blipFill>
        <p:spPr bwMode="auto">
          <a:xfrm>
            <a:off x="0" y="0"/>
            <a:ext cx="1230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NUL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NULL"/><Relationship Id="rId17" Type="http://schemas.openxmlformats.org/officeDocument/2006/relationships/image" Target="../media/image4.tiff"/><Relationship Id="rId2" Type="http://schemas.openxmlformats.org/officeDocument/2006/relationships/tags" Target="../tags/tag2.xml"/><Relationship Id="rId16" Type="http://schemas.openxmlformats.org/officeDocument/2006/relationships/image" Target="NUL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15" Type="http://schemas.openxmlformats.org/officeDocument/2006/relationships/tags" Target="NUL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tags" Target="../tags/tag36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31.xml"/><Relationship Id="rId34" Type="http://schemas.openxmlformats.org/officeDocument/2006/relationships/tags" Target="../tags/tag44.xml"/><Relationship Id="rId50" Type="http://schemas.openxmlformats.org/officeDocument/2006/relationships/tags" Target="NULL"/><Relationship Id="rId55" Type="http://schemas.openxmlformats.org/officeDocument/2006/relationships/image" Target="NUL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9" Type="http://schemas.openxmlformats.org/officeDocument/2006/relationships/tags" Target="../tags/tag39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32" Type="http://schemas.openxmlformats.org/officeDocument/2006/relationships/tags" Target="../tags/tag42.xml"/><Relationship Id="rId37" Type="http://schemas.openxmlformats.org/officeDocument/2006/relationships/tags" Target="../tags/tag47.xml"/><Relationship Id="rId40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tags" Target="NUL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tags" Target="../tags/tag38.xml"/><Relationship Id="rId36" Type="http://schemas.openxmlformats.org/officeDocument/2006/relationships/tags" Target="../tags/tag46.xml"/><Relationship Id="rId57" Type="http://schemas.openxmlformats.org/officeDocument/2006/relationships/image" Target="NUL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31" Type="http://schemas.openxmlformats.org/officeDocument/2006/relationships/tags" Target="../tags/tag41.xml"/><Relationship Id="rId52" Type="http://schemas.openxmlformats.org/officeDocument/2006/relationships/tags" Target="NUL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tags" Target="../tags/tag37.xml"/><Relationship Id="rId30" Type="http://schemas.openxmlformats.org/officeDocument/2006/relationships/tags" Target="../tags/tag40.xml"/><Relationship Id="rId35" Type="http://schemas.openxmlformats.org/officeDocument/2006/relationships/tags" Target="../tags/tag45.xml"/><Relationship Id="rId56" Type="http://schemas.openxmlformats.org/officeDocument/2006/relationships/tags" Target="NULL"/><Relationship Id="rId8" Type="http://schemas.openxmlformats.org/officeDocument/2006/relationships/tags" Target="../tags/tag18.xml"/><Relationship Id="rId51" Type="http://schemas.openxmlformats.org/officeDocument/2006/relationships/image" Target="NULL"/><Relationship Id="rId3" Type="http://schemas.openxmlformats.org/officeDocument/2006/relationships/tags" Target="../tags/tag13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33" Type="http://schemas.openxmlformats.org/officeDocument/2006/relationships/tags" Target="../tags/tag43.xml"/><Relationship Id="rId38" Type="http://schemas.openxmlformats.org/officeDocument/2006/relationships/tags" Target="../tags/tag48.xml"/><Relationship Id="rId59" Type="http://schemas.openxmlformats.org/officeDocument/2006/relationships/image" Target="NULL"/><Relationship Id="rId20" Type="http://schemas.openxmlformats.org/officeDocument/2006/relationships/tags" Target="../tags/tag30.xml"/><Relationship Id="rId54" Type="http://schemas.openxmlformats.org/officeDocument/2006/relationships/tags" Target="NULL"/><Relationship Id="rId1" Type="http://schemas.openxmlformats.org/officeDocument/2006/relationships/tags" Target="../tags/tag11.xml"/><Relationship Id="rId6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26" Type="http://schemas.openxmlformats.org/officeDocument/2006/relationships/tags" Target="../tags/tag77.xml"/><Relationship Id="rId39" Type="http://schemas.openxmlformats.org/officeDocument/2006/relationships/tags" Target="../tags/tag90.xml"/><Relationship Id="rId21" Type="http://schemas.openxmlformats.org/officeDocument/2006/relationships/tags" Target="../tags/tag72.xml"/><Relationship Id="rId34" Type="http://schemas.openxmlformats.org/officeDocument/2006/relationships/tags" Target="../tags/tag85.xml"/><Relationship Id="rId42" Type="http://schemas.openxmlformats.org/officeDocument/2006/relationships/tags" Target="../tags/tag93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29" Type="http://schemas.openxmlformats.org/officeDocument/2006/relationships/tags" Target="../tags/tag80.xml"/><Relationship Id="rId41" Type="http://schemas.openxmlformats.org/officeDocument/2006/relationships/tags" Target="../tags/tag92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tags" Target="../tags/tag75.xml"/><Relationship Id="rId32" Type="http://schemas.openxmlformats.org/officeDocument/2006/relationships/tags" Target="../tags/tag83.xml"/><Relationship Id="rId37" Type="http://schemas.openxmlformats.org/officeDocument/2006/relationships/tags" Target="../tags/tag88.xml"/><Relationship Id="rId40" Type="http://schemas.openxmlformats.org/officeDocument/2006/relationships/tags" Target="../tags/tag91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23" Type="http://schemas.openxmlformats.org/officeDocument/2006/relationships/tags" Target="../tags/tag74.xml"/><Relationship Id="rId28" Type="http://schemas.openxmlformats.org/officeDocument/2006/relationships/tags" Target="../tags/tag79.xml"/><Relationship Id="rId36" Type="http://schemas.openxmlformats.org/officeDocument/2006/relationships/tags" Target="../tags/tag87.xml"/><Relationship Id="rId10" Type="http://schemas.openxmlformats.org/officeDocument/2006/relationships/tags" Target="../tags/tag61.xml"/><Relationship Id="rId19" Type="http://schemas.openxmlformats.org/officeDocument/2006/relationships/tags" Target="../tags/tag70.xml"/><Relationship Id="rId31" Type="http://schemas.openxmlformats.org/officeDocument/2006/relationships/tags" Target="../tags/tag82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Relationship Id="rId22" Type="http://schemas.openxmlformats.org/officeDocument/2006/relationships/tags" Target="../tags/tag73.xml"/><Relationship Id="rId27" Type="http://schemas.openxmlformats.org/officeDocument/2006/relationships/tags" Target="../tags/tag78.xml"/><Relationship Id="rId30" Type="http://schemas.openxmlformats.org/officeDocument/2006/relationships/tags" Target="../tags/tag81.xml"/><Relationship Id="rId35" Type="http://schemas.openxmlformats.org/officeDocument/2006/relationships/tags" Target="../tags/tag86.xml"/><Relationship Id="rId43" Type="http://schemas.openxmlformats.org/officeDocument/2006/relationships/tags" Target="../tags/tag94.xml"/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tags" Target="../tags/tag76.xml"/><Relationship Id="rId33" Type="http://schemas.openxmlformats.org/officeDocument/2006/relationships/tags" Target="../tags/tag84.xml"/><Relationship Id="rId38" Type="http://schemas.openxmlformats.org/officeDocument/2006/relationships/tags" Target="../tags/tag8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26" Type="http://schemas.openxmlformats.org/officeDocument/2006/relationships/tags" Target="../tags/tag120.xml"/><Relationship Id="rId3" Type="http://schemas.openxmlformats.org/officeDocument/2006/relationships/tags" Target="../tags/tag97.xml"/><Relationship Id="rId21" Type="http://schemas.openxmlformats.org/officeDocument/2006/relationships/tags" Target="../tags/tag115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5" Type="http://schemas.openxmlformats.org/officeDocument/2006/relationships/tags" Target="../tags/tag119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24" Type="http://schemas.openxmlformats.org/officeDocument/2006/relationships/tags" Target="../tags/tag118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tags" Target="../tags/tag117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tags" Target="../tags/tag116.xml"/><Relationship Id="rId27" Type="http://schemas.openxmlformats.org/officeDocument/2006/relationships/tags" Target="../tags/tag1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tags" Target="../tags/tag134.xml"/><Relationship Id="rId18" Type="http://schemas.openxmlformats.org/officeDocument/2006/relationships/tags" Target="../tags/tag139.xml"/><Relationship Id="rId3" Type="http://schemas.openxmlformats.org/officeDocument/2006/relationships/tags" Target="../tags/tag124.xml"/><Relationship Id="rId21" Type="http://schemas.openxmlformats.org/officeDocument/2006/relationships/tags" Target="../tags/tag142.xml"/><Relationship Id="rId7" Type="http://schemas.openxmlformats.org/officeDocument/2006/relationships/tags" Target="../tags/tag128.xml"/><Relationship Id="rId12" Type="http://schemas.openxmlformats.org/officeDocument/2006/relationships/tags" Target="../tags/tag133.xml"/><Relationship Id="rId17" Type="http://schemas.openxmlformats.org/officeDocument/2006/relationships/tags" Target="../tags/tag138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123.xml"/><Relationship Id="rId16" Type="http://schemas.openxmlformats.org/officeDocument/2006/relationships/tags" Target="../tags/tag137.xml"/><Relationship Id="rId20" Type="http://schemas.openxmlformats.org/officeDocument/2006/relationships/tags" Target="../tags/tag141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24" Type="http://schemas.openxmlformats.org/officeDocument/2006/relationships/tags" Target="../tags/tag145.xml"/><Relationship Id="rId5" Type="http://schemas.openxmlformats.org/officeDocument/2006/relationships/tags" Target="../tags/tag126.xml"/><Relationship Id="rId15" Type="http://schemas.openxmlformats.org/officeDocument/2006/relationships/tags" Target="../tags/tag136.xml"/><Relationship Id="rId23" Type="http://schemas.openxmlformats.org/officeDocument/2006/relationships/tags" Target="../tags/tag144.xml"/><Relationship Id="rId10" Type="http://schemas.openxmlformats.org/officeDocument/2006/relationships/tags" Target="../tags/tag131.xml"/><Relationship Id="rId19" Type="http://schemas.openxmlformats.org/officeDocument/2006/relationships/tags" Target="../tags/tag140.xml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tags" Target="../tags/tag135.xml"/><Relationship Id="rId22" Type="http://schemas.openxmlformats.org/officeDocument/2006/relationships/tags" Target="../tags/tag1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>
                <a:solidFill>
                  <a:schemeClr val="bg1"/>
                </a:solidFill>
              </a:rPr>
              <a:t>Version 2.09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4572507" y="1492912"/>
            <a:ext cx="2221698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Arm – Part 2</a:t>
            </a:r>
          </a:p>
        </p:txBody>
      </p:sp>
    </p:spTree>
    <p:extLst>
      <p:ext uri="{BB962C8B-B14F-4D97-AF65-F5344CB8AC3E}">
        <p14:creationId xmlns:p14="http://schemas.microsoft.com/office/powerpoint/2010/main" val="15417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E95729-41A5-234F-A993-769915239C45}"/>
              </a:ext>
            </a:extLst>
          </p:cNvPr>
          <p:cNvSpPr txBox="1">
            <a:spLocks/>
          </p:cNvSpPr>
          <p:nvPr/>
        </p:nvSpPr>
        <p:spPr>
          <a:xfrm>
            <a:off x="889226" y="749167"/>
            <a:ext cx="5695839" cy="2409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1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on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r3; // in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529F70-C506-B9CA-8DFC-9FFE6E56F7CB}"/>
              </a:ext>
            </a:extLst>
          </p:cNvPr>
          <p:cNvGrpSpPr/>
          <p:nvPr/>
        </p:nvGrpSpPr>
        <p:grpSpPr>
          <a:xfrm>
            <a:off x="1327265" y="3429000"/>
            <a:ext cx="4546061" cy="2978746"/>
            <a:chOff x="6781012" y="-95712"/>
            <a:chExt cx="4546061" cy="297874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25DE10F-1350-48D2-087F-7DF0F1B88BF6}"/>
                </a:ext>
              </a:extLst>
            </p:cNvPr>
            <p:cNvSpPr txBox="1">
              <a:spLocks/>
            </p:cNvSpPr>
            <p:nvPr/>
          </p:nvSpPr>
          <p:spPr>
            <a:xfrm>
              <a:off x="6781012" y="-95712"/>
              <a:ext cx="4546061" cy="2978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16 bits to 1 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ff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1E9C3D7-9276-BEE2-75E2-CB2EEF37D84B}"/>
                </a:ext>
              </a:extLst>
            </p:cNvPr>
            <p:cNvCxnSpPr/>
            <p:nvPr/>
          </p:nvCxnSpPr>
          <p:spPr>
            <a:xfrm>
              <a:off x="9309370" y="17655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444E8-802F-8109-6F51-C80D11DC969C}"/>
                </a:ext>
              </a:extLst>
            </p:cNvPr>
            <p:cNvCxnSpPr/>
            <p:nvPr/>
          </p:nvCxnSpPr>
          <p:spPr>
            <a:xfrm>
              <a:off x="9685505" y="173638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0550C3-FD70-7D6F-3F42-F22CE0595D49}"/>
                </a:ext>
              </a:extLst>
            </p:cNvPr>
            <p:cNvCxnSpPr/>
            <p:nvPr/>
          </p:nvCxnSpPr>
          <p:spPr>
            <a:xfrm>
              <a:off x="9309370" y="7894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32698B-2EFA-4411-D60F-1AD44CE00E97}"/>
                </a:ext>
              </a:extLst>
            </p:cNvPr>
            <p:cNvCxnSpPr/>
            <p:nvPr/>
          </p:nvCxnSpPr>
          <p:spPr>
            <a:xfrm>
              <a:off x="9685505" y="76031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014DC-2806-2F52-0D9E-42D6C6037002}"/>
                </a:ext>
              </a:extLst>
            </p:cNvPr>
            <p:cNvSpPr txBox="1"/>
            <p:nvPr/>
          </p:nvSpPr>
          <p:spPr>
            <a:xfrm>
              <a:off x="9685505" y="186160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1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B77468-FE6E-F9FD-377A-98BED5D95EE0}"/>
                </a:ext>
              </a:extLst>
            </p:cNvPr>
            <p:cNvCxnSpPr/>
            <p:nvPr/>
          </p:nvCxnSpPr>
          <p:spPr>
            <a:xfrm>
              <a:off x="8430271" y="177847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67A5C-B50D-DD43-E9F8-CF6F12BD6DAA}"/>
                </a:ext>
              </a:extLst>
            </p:cNvPr>
            <p:cNvCxnSpPr/>
            <p:nvPr/>
          </p:nvCxnSpPr>
          <p:spPr>
            <a:xfrm>
              <a:off x="8806406" y="17492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44F0E29-3333-BE83-4450-BBE381C419EC}"/>
                </a:ext>
              </a:extLst>
            </p:cNvPr>
            <p:cNvCxnSpPr/>
            <p:nvPr/>
          </p:nvCxnSpPr>
          <p:spPr>
            <a:xfrm>
              <a:off x="8430271" y="8024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5811B7-9483-20DA-8925-F1AE8B7005B4}"/>
                </a:ext>
              </a:extLst>
            </p:cNvPr>
            <p:cNvCxnSpPr/>
            <p:nvPr/>
          </p:nvCxnSpPr>
          <p:spPr>
            <a:xfrm>
              <a:off x="8806406" y="77322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7E8ED5-7BDC-5A03-BCE2-156A23420366}"/>
                </a:ext>
              </a:extLst>
            </p:cNvPr>
            <p:cNvSpPr txBox="1"/>
            <p:nvPr/>
          </p:nvSpPr>
          <p:spPr>
            <a:xfrm>
              <a:off x="6976026" y="190995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D8B337-8F64-9D8A-033E-DD76B8696E46}"/>
              </a:ext>
            </a:extLst>
          </p:cNvPr>
          <p:cNvSpPr txBox="1">
            <a:spLocks/>
          </p:cNvSpPr>
          <p:nvPr/>
        </p:nvSpPr>
        <p:spPr>
          <a:xfrm>
            <a:off x="7225703" y="3546188"/>
            <a:ext cx="3979545" cy="2600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lower 8 bits to 1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  r2, 0xff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0xff;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ff</a:t>
            </a:r>
          </a:p>
        </p:txBody>
      </p:sp>
    </p:spTree>
    <p:extLst>
      <p:ext uri="{BB962C8B-B14F-4D97-AF65-F5344CB8AC3E}">
        <p14:creationId xmlns:p14="http://schemas.microsoft.com/office/powerpoint/2010/main" val="153545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505421" y="817016"/>
            <a:ext cx="5905599" cy="2337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r3; // in C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BC1DFA-9D8C-8879-D213-8F93CC6D0ED5}"/>
              </a:ext>
            </a:extLst>
          </p:cNvPr>
          <p:cNvGrpSpPr/>
          <p:nvPr/>
        </p:nvGrpSpPr>
        <p:grpSpPr>
          <a:xfrm>
            <a:off x="505421" y="3363092"/>
            <a:ext cx="4501232" cy="3034805"/>
            <a:chOff x="6355122" y="3689443"/>
            <a:chExt cx="4501232" cy="3034805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C3025578-CEAD-1E7D-D4FF-78DB54A53B32}"/>
                </a:ext>
              </a:extLst>
            </p:cNvPr>
            <p:cNvSpPr txBox="1">
              <a:spLocks/>
            </p:cNvSpPr>
            <p:nvPr/>
          </p:nvSpPr>
          <p:spPr>
            <a:xfrm>
              <a:off x="6355122" y="3689443"/>
              <a:ext cx="4501232" cy="303480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8 bits to 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 ff ff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571692-613B-7F68-DA69-B351C6B67BAB}"/>
                </a:ext>
              </a:extLst>
            </p:cNvPr>
            <p:cNvCxnSpPr/>
            <p:nvPr/>
          </p:nvCxnSpPr>
          <p:spPr>
            <a:xfrm>
              <a:off x="8933235" y="556086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1FDA4E-CE18-831C-2898-5DB239056985}"/>
                </a:ext>
              </a:extLst>
            </p:cNvPr>
            <p:cNvCxnSpPr/>
            <p:nvPr/>
          </p:nvCxnSpPr>
          <p:spPr>
            <a:xfrm>
              <a:off x="9309370" y="553168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FE4449-918B-2C6C-FBE1-D68D62B2D7A5}"/>
                </a:ext>
              </a:extLst>
            </p:cNvPr>
            <p:cNvCxnSpPr/>
            <p:nvPr/>
          </p:nvCxnSpPr>
          <p:spPr>
            <a:xfrm>
              <a:off x="8933235" y="458478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90B71C7-6F05-609B-93AF-9D44C18D7E4A}"/>
                </a:ext>
              </a:extLst>
            </p:cNvPr>
            <p:cNvCxnSpPr/>
            <p:nvPr/>
          </p:nvCxnSpPr>
          <p:spPr>
            <a:xfrm>
              <a:off x="9309370" y="455560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E066AD-BEBF-4A0E-ED6A-6A77CA80918B}"/>
                </a:ext>
              </a:extLst>
            </p:cNvPr>
            <p:cNvSpPr txBox="1"/>
            <p:nvPr/>
          </p:nvSpPr>
          <p:spPr>
            <a:xfrm>
              <a:off x="9309370" y="56569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24E921-62B7-D977-F7F8-D6DF38F886A6}"/>
                </a:ext>
              </a:extLst>
            </p:cNvPr>
            <p:cNvCxnSpPr/>
            <p:nvPr/>
          </p:nvCxnSpPr>
          <p:spPr>
            <a:xfrm>
              <a:off x="8054136" y="557376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4C40A0-7ABD-9E77-79EF-6C7FAD343463}"/>
                </a:ext>
              </a:extLst>
            </p:cNvPr>
            <p:cNvCxnSpPr/>
            <p:nvPr/>
          </p:nvCxnSpPr>
          <p:spPr>
            <a:xfrm>
              <a:off x="8430271" y="554458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9271CFE-D991-C6E3-4793-17089C573467}"/>
                </a:ext>
              </a:extLst>
            </p:cNvPr>
            <p:cNvCxnSpPr/>
            <p:nvPr/>
          </p:nvCxnSpPr>
          <p:spPr>
            <a:xfrm>
              <a:off x="8054136" y="45976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A7BFB4-C56E-ED5C-B0F1-E6CE4CB9BDB6}"/>
                </a:ext>
              </a:extLst>
            </p:cNvPr>
            <p:cNvCxnSpPr/>
            <p:nvPr/>
          </p:nvCxnSpPr>
          <p:spPr>
            <a:xfrm>
              <a:off x="8430271" y="456851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115ED0-D86D-95A2-E0E4-6A980CEB536A}"/>
                </a:ext>
              </a:extLst>
            </p:cNvPr>
            <p:cNvSpPr txBox="1"/>
            <p:nvPr/>
          </p:nvSpPr>
          <p:spPr>
            <a:xfrm>
              <a:off x="6599891" y="570525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310312-B4F9-F8D4-187A-43D0C57A4D1B}"/>
              </a:ext>
            </a:extLst>
          </p:cNvPr>
          <p:cNvSpPr txBox="1">
            <a:spLocks/>
          </p:cNvSpPr>
          <p:nvPr/>
        </p:nvSpPr>
        <p:spPr>
          <a:xfrm>
            <a:off x="6778668" y="3678934"/>
            <a:ext cx="4630306" cy="25888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lower 8 bits to 0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r1  r2, 0xffffff00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0xffffff00; // in 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91829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Extracting (Isolate) a Field of Bits with a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94EA53-77FE-010A-389A-64D7BBC6F41C}"/>
              </a:ext>
            </a:extLst>
          </p:cNvPr>
          <p:cNvSpPr txBox="1">
            <a:spLocks/>
          </p:cNvSpPr>
          <p:nvPr/>
        </p:nvSpPr>
        <p:spPr>
          <a:xfrm>
            <a:off x="634760" y="1398541"/>
            <a:ext cx="5482487" cy="1846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200" dirty="0">
                <a:cs typeface="Courier New" panose="02070309020205020404" pitchFamily="49" charset="0"/>
              </a:rPr>
              <a:t>of r2 into r1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11709-9B1A-78F3-2215-C80C758A1157}"/>
              </a:ext>
            </a:extLst>
          </p:cNvPr>
          <p:cNvGrpSpPr/>
          <p:nvPr/>
        </p:nvGrpSpPr>
        <p:grpSpPr>
          <a:xfrm>
            <a:off x="634760" y="3757190"/>
            <a:ext cx="4632115" cy="2577947"/>
            <a:chOff x="6698194" y="2222576"/>
            <a:chExt cx="4632115" cy="2577947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51A1824-DEDD-4E0B-363A-41A45AB4C3E9}"/>
                </a:ext>
              </a:extLst>
            </p:cNvPr>
            <p:cNvSpPr txBox="1">
              <a:spLocks/>
            </p:cNvSpPr>
            <p:nvPr/>
          </p:nvSpPr>
          <p:spPr>
            <a:xfrm>
              <a:off x="6698194" y="2222576"/>
              <a:ext cx="4632115" cy="25779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DEA6D-4E0E-5430-0BC7-DA8703F8E382}"/>
                </a:ext>
              </a:extLst>
            </p:cNvPr>
            <p:cNvCxnSpPr/>
            <p:nvPr/>
          </p:nvCxnSpPr>
          <p:spPr>
            <a:xfrm>
              <a:off x="9248987" y="361407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403DA0-D6B8-E814-DF68-2C594E52BA55}"/>
                </a:ext>
              </a:extLst>
            </p:cNvPr>
            <p:cNvCxnSpPr/>
            <p:nvPr/>
          </p:nvCxnSpPr>
          <p:spPr>
            <a:xfrm>
              <a:off x="9625122" y="358489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88785-33E4-FA6E-63AE-3CBC927654AD}"/>
                </a:ext>
              </a:extLst>
            </p:cNvPr>
            <p:cNvCxnSpPr/>
            <p:nvPr/>
          </p:nvCxnSpPr>
          <p:spPr>
            <a:xfrm>
              <a:off x="9248987" y="263800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8B9225-2181-96C7-1146-25EAAABD344C}"/>
                </a:ext>
              </a:extLst>
            </p:cNvPr>
            <p:cNvCxnSpPr/>
            <p:nvPr/>
          </p:nvCxnSpPr>
          <p:spPr>
            <a:xfrm>
              <a:off x="9625122" y="2608818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13D8C-F68D-F692-9846-E0F31114260A}"/>
                </a:ext>
              </a:extLst>
            </p:cNvPr>
            <p:cNvSpPr txBox="1"/>
            <p:nvPr/>
          </p:nvSpPr>
          <p:spPr>
            <a:xfrm>
              <a:off x="9625122" y="371011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34F63E-FA7C-2F6E-0863-955043BBE1E2}"/>
                </a:ext>
              </a:extLst>
            </p:cNvPr>
            <p:cNvCxnSpPr/>
            <p:nvPr/>
          </p:nvCxnSpPr>
          <p:spPr>
            <a:xfrm>
              <a:off x="8369888" y="36269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56967F-DFCB-4F52-7830-3F8CBA404E25}"/>
                </a:ext>
              </a:extLst>
            </p:cNvPr>
            <p:cNvCxnSpPr/>
            <p:nvPr/>
          </p:nvCxnSpPr>
          <p:spPr>
            <a:xfrm>
              <a:off x="8746023" y="3597797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B37F60-CF0C-300F-901E-CD6C9F2B2115}"/>
                </a:ext>
              </a:extLst>
            </p:cNvPr>
            <p:cNvCxnSpPr/>
            <p:nvPr/>
          </p:nvCxnSpPr>
          <p:spPr>
            <a:xfrm>
              <a:off x="8369888" y="26509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4F32634-717E-A1CD-26EC-56E7EFF7C99A}"/>
                </a:ext>
              </a:extLst>
            </p:cNvPr>
            <p:cNvCxnSpPr/>
            <p:nvPr/>
          </p:nvCxnSpPr>
          <p:spPr>
            <a:xfrm>
              <a:off x="8746023" y="262172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439FA-8270-49E9-3C15-5A63E1F8E4CD}"/>
                </a:ext>
              </a:extLst>
            </p:cNvPr>
            <p:cNvSpPr txBox="1"/>
            <p:nvPr/>
          </p:nvSpPr>
          <p:spPr>
            <a:xfrm>
              <a:off x="6915643" y="3758462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E56F8-CAAD-E9D9-F30D-EFA8CD4ABBBD}"/>
              </a:ext>
            </a:extLst>
          </p:cNvPr>
          <p:cNvSpPr txBox="1">
            <a:spLocks/>
          </p:cNvSpPr>
          <p:nvPr/>
        </p:nvSpPr>
        <p:spPr>
          <a:xfrm>
            <a:off x="6806586" y="3736613"/>
            <a:ext cx="4632115" cy="251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000" dirty="0">
                <a:cs typeface="Courier New" panose="02070309020205020404" pitchFamily="49" charset="0"/>
              </a:rPr>
              <a:t>of r2 into r1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ab ab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r1, r2, 0xff000000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0xff000000; 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74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Finding if a bit is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B9582F-8724-A9C7-AE3A-03F6593FBAF6}"/>
              </a:ext>
            </a:extLst>
          </p:cNvPr>
          <p:cNvSpPr txBox="1">
            <a:spLocks/>
          </p:cNvSpPr>
          <p:nvPr/>
        </p:nvSpPr>
        <p:spPr>
          <a:xfrm>
            <a:off x="276602" y="731836"/>
            <a:ext cx="5421710" cy="372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query the status of a bit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bit status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 </a:t>
            </a:r>
            <a:r>
              <a:rPr lang="en-US" sz="20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0 to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is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6B29B1-4CED-8409-941E-9A5BC67995DB}"/>
              </a:ext>
            </a:extLst>
          </p:cNvPr>
          <p:cNvGrpSpPr/>
          <p:nvPr/>
        </p:nvGrpSpPr>
        <p:grpSpPr>
          <a:xfrm>
            <a:off x="6034351" y="1248955"/>
            <a:ext cx="5765380" cy="2957285"/>
            <a:chOff x="6263903" y="700315"/>
            <a:chExt cx="5765380" cy="2957285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2FFBCDA-F6D9-D4D5-0C98-758CBB0B2F82}"/>
                </a:ext>
              </a:extLst>
            </p:cNvPr>
            <p:cNvSpPr txBox="1">
              <a:spLocks/>
            </p:cNvSpPr>
            <p:nvPr/>
          </p:nvSpPr>
          <p:spPr>
            <a:xfrm>
              <a:off x="6263903" y="700315"/>
              <a:ext cx="5765380" cy="29572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 is bit 1 set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is bit 1 set?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   != 0 if set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08A5D2-B00A-2FAF-B2CF-7CA59D945767}"/>
                </a:ext>
              </a:extLst>
            </p:cNvPr>
            <p:cNvCxnSpPr/>
            <p:nvPr/>
          </p:nvCxnSpPr>
          <p:spPr>
            <a:xfrm>
              <a:off x="8597234" y="255375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1ED1E6-E60A-C0B4-5868-80588566A092}"/>
                </a:ext>
              </a:extLst>
            </p:cNvPr>
            <p:cNvCxnSpPr/>
            <p:nvPr/>
          </p:nvCxnSpPr>
          <p:spPr>
            <a:xfrm>
              <a:off x="8973369" y="252457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E5D1A-E9E4-7145-940B-DD347D5C7C91}"/>
                </a:ext>
              </a:extLst>
            </p:cNvPr>
            <p:cNvCxnSpPr/>
            <p:nvPr/>
          </p:nvCxnSpPr>
          <p:spPr>
            <a:xfrm>
              <a:off x="8597234" y="1577685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64F6B7-2514-953B-521B-CD7E85B035EA}"/>
                </a:ext>
              </a:extLst>
            </p:cNvPr>
            <p:cNvCxnSpPr/>
            <p:nvPr/>
          </p:nvCxnSpPr>
          <p:spPr>
            <a:xfrm>
              <a:off x="8973369" y="1548503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88458-6A66-EF73-EFAC-6E56A82E5FB0}"/>
                </a:ext>
              </a:extLst>
            </p:cNvPr>
            <p:cNvSpPr txBox="1"/>
            <p:nvPr/>
          </p:nvSpPr>
          <p:spPr>
            <a:xfrm>
              <a:off x="6265522" y="263354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96C0BEA-3B85-48E1-7C07-D4592E3D00BD}"/>
                </a:ext>
              </a:extLst>
            </p:cNvPr>
            <p:cNvCxnSpPr/>
            <p:nvPr/>
          </p:nvCxnSpPr>
          <p:spPr>
            <a:xfrm>
              <a:off x="7718135" y="256666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687DC1-4FA8-4230-0B28-330DFD506EB7}"/>
                </a:ext>
              </a:extLst>
            </p:cNvPr>
            <p:cNvCxnSpPr/>
            <p:nvPr/>
          </p:nvCxnSpPr>
          <p:spPr>
            <a:xfrm>
              <a:off x="8094270" y="253748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2AF622-6D56-6CAD-BA27-D120A32E0B6A}"/>
                </a:ext>
              </a:extLst>
            </p:cNvPr>
            <p:cNvCxnSpPr/>
            <p:nvPr/>
          </p:nvCxnSpPr>
          <p:spPr>
            <a:xfrm>
              <a:off x="7718135" y="159059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8FA2C6-8F07-7796-F722-5C75D11F2D08}"/>
                </a:ext>
              </a:extLst>
            </p:cNvPr>
            <p:cNvCxnSpPr/>
            <p:nvPr/>
          </p:nvCxnSpPr>
          <p:spPr>
            <a:xfrm>
              <a:off x="8094270" y="1561408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794B6-EA5D-DBCF-07D7-63F98DA34719}"/>
                </a:ext>
              </a:extLst>
            </p:cNvPr>
            <p:cNvSpPr txBox="1"/>
            <p:nvPr/>
          </p:nvSpPr>
          <p:spPr>
            <a:xfrm>
              <a:off x="9317040" y="2633547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1137-A86A-64AF-0D4B-B4D68A8BD9C7}"/>
              </a:ext>
            </a:extLst>
          </p:cNvPr>
          <p:cNvSpPr txBox="1">
            <a:spLocks/>
          </p:cNvSpPr>
          <p:nvPr/>
        </p:nvSpPr>
        <p:spPr>
          <a:xfrm>
            <a:off x="1023661" y="4535535"/>
            <a:ext cx="3839284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0x02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(r1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DE306-A521-D5A1-7610-FFF32D939BBE}"/>
              </a:ext>
            </a:extLst>
          </p:cNvPr>
          <p:cNvSpPr txBox="1">
            <a:spLocks/>
          </p:cNvSpPr>
          <p:nvPr/>
        </p:nvSpPr>
        <p:spPr>
          <a:xfrm>
            <a:off x="6096000" y="4491651"/>
            <a:ext cx="4161905" cy="18583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0x02)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180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Even/Odd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610A5BF-49FB-B94E-A57D-440FB6186E20}"/>
              </a:ext>
            </a:extLst>
          </p:cNvPr>
          <p:cNvSpPr txBox="1">
            <a:spLocks/>
          </p:cNvSpPr>
          <p:nvPr/>
        </p:nvSpPr>
        <p:spPr>
          <a:xfrm>
            <a:off x="244908" y="643212"/>
            <a:ext cx="5993331" cy="3280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Even or odd, check LSB (same as mod %2)</a:t>
            </a:r>
            <a:endParaRPr lang="en-US" sz="1800" baseline="300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 LSB (bit 0) if set then odd, else even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0x01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0x01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1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handling odd numbers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30416" y="2868742"/>
            <a:ext cx="5516676" cy="2340680"/>
            <a:chOff x="6561143" y="857487"/>
            <a:chExt cx="5516676" cy="234068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61143" y="857487"/>
              <a:ext cx="5516676" cy="2340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561143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5BFFC8-E60F-F83C-1912-953BB8EDA101}"/>
              </a:ext>
            </a:extLst>
          </p:cNvPr>
          <p:cNvSpPr txBox="1">
            <a:spLocks/>
          </p:cNvSpPr>
          <p:nvPr/>
        </p:nvSpPr>
        <p:spPr>
          <a:xfrm>
            <a:off x="444638" y="4076014"/>
            <a:ext cx="5793601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0x01)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handling odd numbers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990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MOD %&lt;power of 2&gt;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9EBB15-3438-3947-A9A7-7D52224835D2}"/>
              </a:ext>
            </a:extLst>
          </p:cNvPr>
          <p:cNvSpPr txBox="1">
            <a:spLocks/>
          </p:cNvSpPr>
          <p:nvPr/>
        </p:nvSpPr>
        <p:spPr>
          <a:xfrm>
            <a:off x="208305" y="2582356"/>
            <a:ext cx="5993330" cy="1366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remainder (mod): </a:t>
            </a:r>
            <a:r>
              <a:rPr lang="en-US" sz="1800" b="1" dirty="0">
                <a:solidFill>
                  <a:schemeClr val="accent5"/>
                </a:solidFill>
                <a:cs typeface="Courier New" panose="02070309020205020404" pitchFamily="49" charset="0"/>
              </a:rPr>
              <a:t>num % d </a:t>
            </a:r>
            <a:r>
              <a:rPr lang="en-US" sz="1800" dirty="0">
                <a:cs typeface="Courier New" panose="02070309020205020404" pitchFamily="49" charset="0"/>
              </a:rPr>
              <a:t>where </a:t>
            </a:r>
            <a:r>
              <a:rPr lang="en-US" sz="1800" dirty="0"/>
              <a:t>num ≥ 0 and d = 2</a:t>
            </a:r>
            <a:r>
              <a:rPr lang="en-US" sz="1800" baseline="30000" dirty="0"/>
              <a:t>k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  <a:r>
              <a:rPr lang="en-US" sz="18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-1 so for mod 16, mask = 16 -1 = 15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11102" y="424910"/>
            <a:ext cx="5516676" cy="2776704"/>
            <a:chOff x="6527481" y="424910"/>
            <a:chExt cx="5516676" cy="277670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27481" y="424910"/>
              <a:ext cx="5516676" cy="27767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%2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641000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153EF-4F6C-FE21-AFD8-7659536852E7}"/>
              </a:ext>
            </a:extLst>
          </p:cNvPr>
          <p:cNvGrpSpPr/>
          <p:nvPr/>
        </p:nvGrpSpPr>
        <p:grpSpPr>
          <a:xfrm>
            <a:off x="6577769" y="3820872"/>
            <a:ext cx="5005820" cy="2741293"/>
            <a:chOff x="6411623" y="3157874"/>
            <a:chExt cx="5005820" cy="2741293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D01F3C55-F13C-9BC2-60EC-9D26B232E922}"/>
                </a:ext>
              </a:extLst>
            </p:cNvPr>
            <p:cNvSpPr txBox="1">
              <a:spLocks/>
            </p:cNvSpPr>
            <p:nvPr/>
          </p:nvSpPr>
          <p:spPr>
            <a:xfrm>
              <a:off x="6411623" y="3157874"/>
              <a:ext cx="5005820" cy="27412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Mod 16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</a:t>
              </a: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FE0A4C-B9D4-F0FD-A5BA-F0F5F7C54D1A}"/>
                </a:ext>
              </a:extLst>
            </p:cNvPr>
            <p:cNvCxnSpPr/>
            <p:nvPr/>
          </p:nvCxnSpPr>
          <p:spPr>
            <a:xfrm>
              <a:off x="8788329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66F68C-E987-2EA8-9F0C-FB790A7C82AC}"/>
                </a:ext>
              </a:extLst>
            </p:cNvPr>
            <p:cNvCxnSpPr/>
            <p:nvPr/>
          </p:nvCxnSpPr>
          <p:spPr>
            <a:xfrm>
              <a:off x="9164464" y="4832831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C6A28A-DB58-0B79-C1EB-CE60B7938C8D}"/>
                </a:ext>
              </a:extLst>
            </p:cNvPr>
            <p:cNvCxnSpPr/>
            <p:nvPr/>
          </p:nvCxnSpPr>
          <p:spPr>
            <a:xfrm>
              <a:off x="8788329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F420E6-AD3A-DEA5-912B-3F6A88882D42}"/>
                </a:ext>
              </a:extLst>
            </p:cNvPr>
            <p:cNvCxnSpPr/>
            <p:nvPr/>
          </p:nvCxnSpPr>
          <p:spPr>
            <a:xfrm>
              <a:off x="9164464" y="385675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DAED6-CA49-8394-C2A8-0CC557117273}"/>
                </a:ext>
              </a:extLst>
            </p:cNvPr>
            <p:cNvSpPr txBox="1"/>
            <p:nvPr/>
          </p:nvSpPr>
          <p:spPr>
            <a:xfrm>
              <a:off x="6456617" y="49418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2FB1DC-EBD7-CEE4-67CE-C266F0D9EC16}"/>
                </a:ext>
              </a:extLst>
            </p:cNvPr>
            <p:cNvCxnSpPr/>
            <p:nvPr/>
          </p:nvCxnSpPr>
          <p:spPr>
            <a:xfrm>
              <a:off x="8025962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AD578C-FC02-1962-D9C0-07E160C4FC52}"/>
                </a:ext>
              </a:extLst>
            </p:cNvPr>
            <p:cNvCxnSpPr/>
            <p:nvPr/>
          </p:nvCxnSpPr>
          <p:spPr>
            <a:xfrm>
              <a:off x="8421552" y="4832831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2361FE-5536-EFB9-B126-6F9454B8A8F4}"/>
                </a:ext>
              </a:extLst>
            </p:cNvPr>
            <p:cNvCxnSpPr/>
            <p:nvPr/>
          </p:nvCxnSpPr>
          <p:spPr>
            <a:xfrm>
              <a:off x="802596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7F4BAB-A456-3C8B-F4EF-4154FFD3D105}"/>
                </a:ext>
              </a:extLst>
            </p:cNvPr>
            <p:cNvCxnSpPr/>
            <p:nvPr/>
          </p:nvCxnSpPr>
          <p:spPr>
            <a:xfrm>
              <a:off x="842155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739F41-B233-C131-980D-7647099832A2}"/>
                </a:ext>
              </a:extLst>
            </p:cNvPr>
            <p:cNvSpPr txBox="1"/>
            <p:nvPr/>
          </p:nvSpPr>
          <p:spPr>
            <a:xfrm>
              <a:off x="9508135" y="494180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232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1" y="17221"/>
            <a:ext cx="5667436" cy="989514"/>
          </a:xfrm>
        </p:spPr>
        <p:txBody>
          <a:bodyPr/>
          <a:lstStyle/>
          <a:p>
            <a:r>
              <a:rPr lang="en-US" dirty="0"/>
              <a:t>Flipping bits: bit toggle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Used in PA7/PA8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8E09E5-9AC4-CD4E-8C0C-46EF01EF3FFD}"/>
              </a:ext>
            </a:extLst>
          </p:cNvPr>
          <p:cNvSpPr txBox="1">
            <a:spLocks/>
          </p:cNvSpPr>
          <p:nvPr/>
        </p:nvSpPr>
        <p:spPr>
          <a:xfrm>
            <a:off x="292465" y="1035388"/>
            <a:ext cx="5499429" cy="291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invert (</a:t>
            </a:r>
            <a:r>
              <a:rPr lang="en-US" sz="2200" i="1" dirty="0">
                <a:solidFill>
                  <a:srgbClr val="7030A0"/>
                </a:solidFill>
                <a:cs typeface="Courier New" panose="02070309020205020404" pitchFamily="49" charset="0"/>
              </a:rPr>
              <a:t>flip</a:t>
            </a:r>
            <a:r>
              <a:rPr lang="en-US" sz="2200" dirty="0">
                <a:cs typeface="Courier New" panose="02070309020205020404" pitchFamily="49" charset="0"/>
              </a:rPr>
              <a:t>)  bits 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bit toggle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 When applied twice, it returns the original value (symmetric encoding)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mask of all 1's is a 1's compliment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D7914-81C5-FB9B-7D7B-C7BB08BC90CA}"/>
              </a:ext>
            </a:extLst>
          </p:cNvPr>
          <p:cNvGrpSpPr/>
          <p:nvPr/>
        </p:nvGrpSpPr>
        <p:grpSpPr>
          <a:xfrm>
            <a:off x="6822136" y="324539"/>
            <a:ext cx="5204066" cy="2992240"/>
            <a:chOff x="7078457" y="-247141"/>
            <a:chExt cx="5204066" cy="2992240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E0A7040-4A58-6867-801E-755236B8946D}"/>
                </a:ext>
              </a:extLst>
            </p:cNvPr>
            <p:cNvSpPr txBox="1">
              <a:spLocks/>
            </p:cNvSpPr>
            <p:nvPr/>
          </p:nvSpPr>
          <p:spPr>
            <a:xfrm>
              <a:off x="7078457" y="-247141"/>
              <a:ext cx="4487983" cy="2992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invert (</a:t>
              </a:r>
              <a:r>
                <a:rPr lang="en-US" sz="2000" i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flip</a:t>
              </a:r>
              <a:r>
                <a:rPr lang="en-US" sz="2000" dirty="0">
                  <a:cs typeface="Courier New" panose="02070309020205020404" pitchFamily="49" charset="0"/>
                </a:rPr>
                <a:t>)  the lower 8-bits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70D93-F240-38C3-B5A5-0732076F9F55}"/>
                </a:ext>
              </a:extLst>
            </p:cNvPr>
            <p:cNvCxnSpPr/>
            <p:nvPr/>
          </p:nvCxnSpPr>
          <p:spPr>
            <a:xfrm>
              <a:off x="9641904" y="163747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27DFB-1139-A7C6-1DF0-E72D33F22A59}"/>
                </a:ext>
              </a:extLst>
            </p:cNvPr>
            <p:cNvCxnSpPr/>
            <p:nvPr/>
          </p:nvCxnSpPr>
          <p:spPr>
            <a:xfrm>
              <a:off x="10018039" y="160829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5BFE21-7329-D784-883F-EB3CC27947CA}"/>
                </a:ext>
              </a:extLst>
            </p:cNvPr>
            <p:cNvCxnSpPr/>
            <p:nvPr/>
          </p:nvCxnSpPr>
          <p:spPr>
            <a:xfrm>
              <a:off x="9641904" y="66140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988C4F-78E8-3F9C-E374-4E1A224DEB5B}"/>
                </a:ext>
              </a:extLst>
            </p:cNvPr>
            <p:cNvCxnSpPr/>
            <p:nvPr/>
          </p:nvCxnSpPr>
          <p:spPr>
            <a:xfrm>
              <a:off x="10018039" y="63222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0F4701-A5DE-9DCA-2AC2-7AD7A4E37D6B}"/>
                </a:ext>
              </a:extLst>
            </p:cNvPr>
            <p:cNvSpPr txBox="1"/>
            <p:nvPr/>
          </p:nvSpPr>
          <p:spPr>
            <a:xfrm>
              <a:off x="10018039" y="17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C2D775-13BD-0BD4-E467-4722D3FCF71C}"/>
                </a:ext>
              </a:extLst>
            </p:cNvPr>
            <p:cNvCxnSpPr/>
            <p:nvPr/>
          </p:nvCxnSpPr>
          <p:spPr>
            <a:xfrm>
              <a:off x="8762805" y="165038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09B3A-1932-4F7E-6D23-48F09789BD0A}"/>
                </a:ext>
              </a:extLst>
            </p:cNvPr>
            <p:cNvCxnSpPr/>
            <p:nvPr/>
          </p:nvCxnSpPr>
          <p:spPr>
            <a:xfrm>
              <a:off x="9138940" y="162120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364A7C-36FC-7582-7396-64989F12E3D8}"/>
                </a:ext>
              </a:extLst>
            </p:cNvPr>
            <p:cNvCxnSpPr/>
            <p:nvPr/>
          </p:nvCxnSpPr>
          <p:spPr>
            <a:xfrm>
              <a:off x="8762805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6609C-94A4-2428-C3BB-1E080CFD8F5C}"/>
                </a:ext>
              </a:extLst>
            </p:cNvPr>
            <p:cNvCxnSpPr/>
            <p:nvPr/>
          </p:nvCxnSpPr>
          <p:spPr>
            <a:xfrm>
              <a:off x="9138940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236E5-9193-C472-8714-D33EA61ED0AD}"/>
                </a:ext>
              </a:extLst>
            </p:cNvPr>
            <p:cNvSpPr txBox="1"/>
            <p:nvPr/>
          </p:nvSpPr>
          <p:spPr>
            <a:xfrm>
              <a:off x="7308560" y="1781866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7F08ED-C114-C1AF-75FB-3F7746FDCF16}"/>
                </a:ext>
              </a:extLst>
            </p:cNvPr>
            <p:cNvSpPr txBox="1"/>
            <p:nvPr/>
          </p:nvSpPr>
          <p:spPr>
            <a:xfrm>
              <a:off x="10264022" y="2201925"/>
              <a:ext cx="201850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88: 1000 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EABAD9-B8C3-6099-46F6-D2B7C70A4A03}"/>
              </a:ext>
            </a:extLst>
          </p:cNvPr>
          <p:cNvGrpSpPr/>
          <p:nvPr/>
        </p:nvGrpSpPr>
        <p:grpSpPr>
          <a:xfrm>
            <a:off x="6313593" y="3459807"/>
            <a:ext cx="5585942" cy="2487455"/>
            <a:chOff x="6215817" y="3952256"/>
            <a:chExt cx="5585942" cy="248745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F46DAD8-882D-FA1D-C2A9-998AE0AE4CD6}"/>
                </a:ext>
              </a:extLst>
            </p:cNvPr>
            <p:cNvSpPr txBox="1">
              <a:spLocks/>
            </p:cNvSpPr>
            <p:nvPr/>
          </p:nvSpPr>
          <p:spPr>
            <a:xfrm>
              <a:off x="6215817" y="3952256"/>
              <a:ext cx="5585942" cy="2487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apply a 2</a:t>
              </a:r>
              <a:r>
                <a:rPr lang="en-US" sz="2000" baseline="30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time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original value!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390509-7B77-75C9-2921-835951B1374A}"/>
                </a:ext>
              </a:extLst>
            </p:cNvPr>
            <p:cNvCxnSpPr/>
            <p:nvPr/>
          </p:nvCxnSpPr>
          <p:spPr>
            <a:xfrm>
              <a:off x="8895546" y="53315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64C1D9-9D15-4E4A-619A-ACBF5A49A006}"/>
                </a:ext>
              </a:extLst>
            </p:cNvPr>
            <p:cNvCxnSpPr/>
            <p:nvPr/>
          </p:nvCxnSpPr>
          <p:spPr>
            <a:xfrm>
              <a:off x="9271681" y="53023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278756-C9B3-9A61-8AA0-43C7DD815347}"/>
                </a:ext>
              </a:extLst>
            </p:cNvPr>
            <p:cNvCxnSpPr/>
            <p:nvPr/>
          </p:nvCxnSpPr>
          <p:spPr>
            <a:xfrm>
              <a:off x="8895546" y="43555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ACE81C-6F51-AB67-3B52-D8F67F9FC86F}"/>
                </a:ext>
              </a:extLst>
            </p:cNvPr>
            <p:cNvCxnSpPr/>
            <p:nvPr/>
          </p:nvCxnSpPr>
          <p:spPr>
            <a:xfrm>
              <a:off x="9271681" y="4326323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8CAFD-F1B7-7FDA-D03F-935BE6CF2AC6}"/>
                </a:ext>
              </a:extLst>
            </p:cNvPr>
            <p:cNvSpPr txBox="1"/>
            <p:nvPr/>
          </p:nvSpPr>
          <p:spPr>
            <a:xfrm>
              <a:off x="9271681" y="5427617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AFDA1A-F5CF-8F63-22C1-53EC5448CE3F}"/>
                </a:ext>
              </a:extLst>
            </p:cNvPr>
            <p:cNvCxnSpPr/>
            <p:nvPr/>
          </p:nvCxnSpPr>
          <p:spPr>
            <a:xfrm>
              <a:off x="8016447" y="534448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83AD405-20EA-CB06-53A7-32756500C69D}"/>
                </a:ext>
              </a:extLst>
            </p:cNvPr>
            <p:cNvCxnSpPr/>
            <p:nvPr/>
          </p:nvCxnSpPr>
          <p:spPr>
            <a:xfrm>
              <a:off x="8392582" y="53153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32E545-837F-86D8-D462-D91E6F65433D}"/>
                </a:ext>
              </a:extLst>
            </p:cNvPr>
            <p:cNvCxnSpPr/>
            <p:nvPr/>
          </p:nvCxnSpPr>
          <p:spPr>
            <a:xfrm>
              <a:off x="8016447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5127503-D696-84AD-9C5E-25C01CB4047D}"/>
                </a:ext>
              </a:extLst>
            </p:cNvPr>
            <p:cNvCxnSpPr/>
            <p:nvPr/>
          </p:nvCxnSpPr>
          <p:spPr>
            <a:xfrm>
              <a:off x="8392582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B4F404-F29B-0A98-92B2-BBED7BE03D2D}"/>
              </a:ext>
            </a:extLst>
          </p:cNvPr>
          <p:cNvSpPr txBox="1"/>
          <p:nvPr/>
        </p:nvSpPr>
        <p:spPr>
          <a:xfrm>
            <a:off x="10007701" y="854252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77: 0111 0111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A255BC-535E-4AD0-616A-412D26D42D12}"/>
              </a:ext>
            </a:extLst>
          </p:cNvPr>
          <p:cNvSpPr txBox="1">
            <a:spLocks/>
          </p:cNvSpPr>
          <p:nvPr/>
        </p:nvSpPr>
        <p:spPr>
          <a:xfrm>
            <a:off x="392368" y="4016027"/>
            <a:ext cx="4595268" cy="1004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Example: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the lower 8-bits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r1, r2, 0xff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FD3806-6CAF-FA1F-061B-BCABE55F2B61}"/>
              </a:ext>
            </a:extLst>
          </p:cNvPr>
          <p:cNvSpPr txBox="1">
            <a:spLocks/>
          </p:cNvSpPr>
          <p:nvPr/>
        </p:nvSpPr>
        <p:spPr>
          <a:xfrm>
            <a:off x="728104" y="5184461"/>
            <a:ext cx="2998071" cy="1004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= r2 ^ 0xff;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58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3540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932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2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5782" y="4565280"/>
            <a:ext cx="7509986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independently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3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8740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5230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78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6886527" y="4500062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6689357" y="1781938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 rot="5400000">
            <a:off x="8125305" y="3806625"/>
            <a:ext cx="9022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1214A-07F9-E7CE-C4C3-E3BC4DEBFE40}"/>
              </a:ext>
            </a:extLst>
          </p:cNvPr>
          <p:cNvSpPr txBox="1"/>
          <p:nvPr/>
        </p:nvSpPr>
        <p:spPr>
          <a:xfrm>
            <a:off x="392906" y="4453366"/>
            <a:ext cx="6068857" cy="1815882"/>
          </a:xfrm>
          <a:prstGeom prst="rect">
            <a:avLst/>
          </a:prstGeom>
          <a:noFill/>
          <a:ln w="34925">
            <a:solidFill>
              <a:schemeClr val="accent5">
                <a:alpha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 -8 + 1 = -7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</a:t>
            </a:r>
          </a:p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(-128 + 64 + 32 + 16 + 8)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+ 1 =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-8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+ 1 = -7 </a:t>
            </a:r>
          </a:p>
        </p:txBody>
      </p:sp>
    </p:spTree>
    <p:extLst>
      <p:ext uri="{BB962C8B-B14F-4D97-AF65-F5344CB8AC3E}">
        <p14:creationId xmlns:p14="http://schemas.microsoft.com/office/powerpoint/2010/main" val="208828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AFE97-4A90-1A48-AC61-60A95CC33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46582" y="585551"/>
            <a:ext cx="6815590" cy="15699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Convert from smaller to larger integral data types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 and Java automatically performs sign extension 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Example (on pi-cluster with 32-bit int)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FB9CE-2B75-0743-869D-FBF96591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4675"/>
          </a:xfrm>
        </p:spPr>
        <p:txBody>
          <a:bodyPr/>
          <a:lstStyle/>
          <a:p>
            <a:r>
              <a:rPr lang="en-US" dirty="0"/>
              <a:t>Sign Extension in C: Type casts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A34CE-6C45-1F48-ADAE-77C6C873FD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6F22B-8714-5255-D9AA-4B91FAC2427A}"/>
              </a:ext>
            </a:extLst>
          </p:cNvPr>
          <p:cNvSpPr txBox="1"/>
          <p:nvPr/>
        </p:nvSpPr>
        <p:spPr>
          <a:xfrm>
            <a:off x="1743654" y="2222516"/>
            <a:ext cx="4336444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char c = -1;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int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c;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d = 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j = d;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= 0x%hhx\n",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%d\n",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0x%x\n",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 = 0x%hhx\n",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decimal = %d\n",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= 0x%x\n",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EC53A-9565-16F2-06E3-415ED884DE73}"/>
              </a:ext>
            </a:extLst>
          </p:cNvPr>
          <p:cNvSpPr txBox="1"/>
          <p:nvPr/>
        </p:nvSpPr>
        <p:spPr>
          <a:xfrm>
            <a:off x="7510338" y="2899623"/>
            <a:ext cx="2159566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decimal = -1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= 0xff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-1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0xffffffff</a:t>
            </a:r>
          </a:p>
          <a:p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= 0x1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= 0x1</a:t>
            </a:r>
          </a:p>
        </p:txBody>
      </p:sp>
    </p:spTree>
    <p:extLst>
      <p:ext uri="{BB962C8B-B14F-4D97-AF65-F5344CB8AC3E}">
        <p14:creationId xmlns:p14="http://schemas.microsoft.com/office/powerpoint/2010/main" val="389419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/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75529" cy="831517"/>
            <a:chOff x="7311190" y="5557147"/>
            <a:chExt cx="4275529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7552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78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29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712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07221" y="1052303"/>
            <a:ext cx="6494784" cy="3959761"/>
            <a:chOff x="5378744" y="1736863"/>
            <a:chExt cx="6494784" cy="395976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736863"/>
              <a:ext cx="6494784" cy="3959761"/>
              <a:chOff x="190785" y="1374726"/>
              <a:chExt cx="6494784" cy="395976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25900" y="2411784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71996" y="2348752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0x</a:t>
                </a:r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79740" y="-270252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41295" y="1374726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81804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63370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24458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51239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067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0x1234568c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44814" y="2401211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689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DE17-4EF5-1492-BFCD-055647AD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33366"/>
          </a:xfrm>
        </p:spPr>
        <p:txBody>
          <a:bodyPr/>
          <a:lstStyle/>
          <a:p>
            <a:r>
              <a:rPr lang="en-US" dirty="0"/>
              <a:t>Using pointers to examine byte order (on pi-cluster)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D2FE6D-F63D-B614-5C08-44EAF07E4C3B}"/>
              </a:ext>
            </a:extLst>
          </p:cNvPr>
          <p:cNvSpPr/>
          <p:nvPr/>
        </p:nvSpPr>
        <p:spPr bwMode="auto">
          <a:xfrm>
            <a:off x="341891" y="3070796"/>
            <a:ext cx="6236718" cy="364212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SZ 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foo[SZ] = {0x11223344, 0xaabbccdd};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(unsigned char *)foo;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  </a:t>
            </a:r>
            <a:r>
              <a:rPr lang="en-US" sz="1600" i="1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print from MSB to LSB – high to low memory)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(foo)-1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&gt;= 0; </a:t>
            </a:r>
            <a:r>
              <a:rPr lang="en-US" sz="16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("byte %d: %x\n",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*(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F80D679-2A3A-0CE3-E976-9B14D1B08A44}"/>
              </a:ext>
            </a:extLst>
          </p:cNvPr>
          <p:cNvSpPr/>
          <p:nvPr/>
        </p:nvSpPr>
        <p:spPr bwMode="auto">
          <a:xfrm>
            <a:off x="7114779" y="3093384"/>
            <a:ext cx="2234013" cy="348240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./</a:t>
            </a:r>
            <a:r>
              <a:rPr lang="en-US" sz="2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2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7: aa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6: bb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5: cc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4: dd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3: 11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2: 22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1: 33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0: 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53314E-92FF-7C57-0694-F366873ED9E4}"/>
              </a:ext>
            </a:extLst>
          </p:cNvPr>
          <p:cNvGrpSpPr/>
          <p:nvPr/>
        </p:nvGrpSpPr>
        <p:grpSpPr>
          <a:xfrm>
            <a:off x="9385832" y="3465806"/>
            <a:ext cx="2541946" cy="3022846"/>
            <a:chOff x="9900689" y="1854602"/>
            <a:chExt cx="2541946" cy="30228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A420C4-99DC-6EE8-1AEE-CA707264CA19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918FEF-6583-B1D8-EFAA-C687581E202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9F021E-3CCA-8702-9BDD-AB1F5BCF2D6E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CFD6CC-281A-8AC4-4710-B15CB2C2C881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6BF323-A4E8-E4D8-60EB-233259CB66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0x44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07EF67-1C44-4C74-5BFC-3B498A1E50E5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692139-F0D1-2C92-84C4-B58C816CA416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9A04BF-206A-49D0-7F11-3B5CB7A37866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248A0B-C65D-EE7A-DD17-4DB82823CF45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F152D7-81A4-622C-36CC-A060C7EF4AF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82D77F-ECA6-5778-9031-B3905D525AAD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669242-0531-B9FF-0F24-F330EB1A71EE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95AC86-A396-1FB2-EFA6-3579E1E64139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0xdd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A91FE9-D667-4D43-1798-A6F338FE80C9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0xcc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AD2C3B-DB38-CF46-2390-6E3C8FA95874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0xbb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CF04A5-43F1-4368-E68B-4DE23AE5CDB3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4F2A775-4AE8-C146-25B1-2B9C257B54A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51">
            <a:extLst>
              <a:ext uri="{FF2B5EF4-FFF2-40B4-BE49-F238E27FC236}">
                <a16:creationId xmlns:a16="http://schemas.microsoft.com/office/drawing/2014/main" id="{D8208950-33E4-31DC-3D1F-FF677188AC09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994621" y="1017313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5" name="Rectangle 41">
              <a:extLst>
                <a:ext uri="{FF2B5EF4-FFF2-40B4-BE49-F238E27FC236}">
                  <a16:creationId xmlns:a16="http://schemas.microsoft.com/office/drawing/2014/main" id="{6348EA36-63BD-6ED7-36EE-CD4DAA8901E5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16" name="Rectangle 42">
              <a:extLst>
                <a:ext uri="{FF2B5EF4-FFF2-40B4-BE49-F238E27FC236}">
                  <a16:creationId xmlns:a16="http://schemas.microsoft.com/office/drawing/2014/main" id="{F49077DF-C2CA-DFE6-312F-742F8474654A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25" name="Rectangle 43">
              <a:extLst>
                <a:ext uri="{FF2B5EF4-FFF2-40B4-BE49-F238E27FC236}">
                  <a16:creationId xmlns:a16="http://schemas.microsoft.com/office/drawing/2014/main" id="{D672E91E-4905-7AC5-6F34-1255D0DA7D0B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26" name="Rectangle 44">
              <a:extLst>
                <a:ext uri="{FF2B5EF4-FFF2-40B4-BE49-F238E27FC236}">
                  <a16:creationId xmlns:a16="http://schemas.microsoft.com/office/drawing/2014/main" id="{06293960-F845-A571-C6D8-93CDA7B71169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27" name="Group 49">
            <a:extLst>
              <a:ext uri="{FF2B5EF4-FFF2-40B4-BE49-F238E27FC236}">
                <a16:creationId xmlns:a16="http://schemas.microsoft.com/office/drawing/2014/main" id="{A76E6650-3A41-21D7-5D81-2CEA13980657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10451521" y="714153"/>
            <a:ext cx="690563" cy="2419351"/>
            <a:chOff x="2784" y="3293"/>
            <a:chExt cx="435" cy="1524"/>
          </a:xfrm>
        </p:grpSpPr>
        <p:sp>
          <p:nvSpPr>
            <p:cNvPr id="28" name="Rectangle 9">
              <a:extLst>
                <a:ext uri="{FF2B5EF4-FFF2-40B4-BE49-F238E27FC236}">
                  <a16:creationId xmlns:a16="http://schemas.microsoft.com/office/drawing/2014/main" id="{C331C1F7-7B94-47A7-6D8E-37105256BE24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B8DC596C-047A-1B89-FC67-8E73C4D8161B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11">
              <a:extLst>
                <a:ext uri="{FF2B5EF4-FFF2-40B4-BE49-F238E27FC236}">
                  <a16:creationId xmlns:a16="http://schemas.microsoft.com/office/drawing/2014/main" id="{738CFA93-74B2-827A-1056-980654DAA98C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4336AAE0-B15E-D883-A376-0C26D42A0A1F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A75C446F-D69F-2554-8292-FDFFE02E8308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ectangle 14">
              <a:extLst>
                <a:ext uri="{FF2B5EF4-FFF2-40B4-BE49-F238E27FC236}">
                  <a16:creationId xmlns:a16="http://schemas.microsoft.com/office/drawing/2014/main" id="{EBB013E7-FC14-9C9C-1B1F-46C9FCE4ACED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angle 15">
              <a:extLst>
                <a:ext uri="{FF2B5EF4-FFF2-40B4-BE49-F238E27FC236}">
                  <a16:creationId xmlns:a16="http://schemas.microsoft.com/office/drawing/2014/main" id="{8868F75F-A652-DD19-4415-D768687810EF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Rectangle 16">
              <a:extLst>
                <a:ext uri="{FF2B5EF4-FFF2-40B4-BE49-F238E27FC236}">
                  <a16:creationId xmlns:a16="http://schemas.microsoft.com/office/drawing/2014/main" id="{75EFFBCF-DD02-308E-845D-07577BE51125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7" name="Group 52">
            <a:extLst>
              <a:ext uri="{FF2B5EF4-FFF2-40B4-BE49-F238E27FC236}">
                <a16:creationId xmlns:a16="http://schemas.microsoft.com/office/drawing/2014/main" id="{D4A6EA36-D1D3-944D-DFE4-1669121A2605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10478509" y="1317402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8" name="Rectangle 45">
              <a:extLst>
                <a:ext uri="{FF2B5EF4-FFF2-40B4-BE49-F238E27FC236}">
                  <a16:creationId xmlns:a16="http://schemas.microsoft.com/office/drawing/2014/main" id="{D71094EA-5499-BD36-CA82-968AEC928120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39" name="Rectangle 46">
              <a:extLst>
                <a:ext uri="{FF2B5EF4-FFF2-40B4-BE49-F238E27FC236}">
                  <a16:creationId xmlns:a16="http://schemas.microsoft.com/office/drawing/2014/main" id="{6D19808C-83F9-D9B4-6CC7-F7B616BD35E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40" name="Rectangle 47">
              <a:extLst>
                <a:ext uri="{FF2B5EF4-FFF2-40B4-BE49-F238E27FC236}">
                  <a16:creationId xmlns:a16="http://schemas.microsoft.com/office/drawing/2014/main" id="{734CE0F5-4687-6850-84FF-CDD972976B35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41" name="Rectangle 48">
              <a:extLst>
                <a:ext uri="{FF2B5EF4-FFF2-40B4-BE49-F238E27FC236}">
                  <a16:creationId xmlns:a16="http://schemas.microsoft.com/office/drawing/2014/main" id="{22CDCAB1-6C4B-9EC0-1AF1-B3C408E6B565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42" name="Rectangle 31">
            <a:extLst>
              <a:ext uri="{FF2B5EF4-FFF2-40B4-BE49-F238E27FC236}">
                <a16:creationId xmlns:a16="http://schemas.microsoft.com/office/drawing/2014/main" id="{35CD1CA0-6947-FFCF-1335-2DACF79E72F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271407" y="37126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AC02995-3392-A413-77C3-60A28EE3A4DF}"/>
              </a:ext>
            </a:extLst>
          </p:cNvPr>
          <p:cNvGrpSpPr/>
          <p:nvPr/>
        </p:nvGrpSpPr>
        <p:grpSpPr>
          <a:xfrm>
            <a:off x="3408440" y="1467888"/>
            <a:ext cx="2274982" cy="910773"/>
            <a:chOff x="4565579" y="3145805"/>
            <a:chExt cx="2274982" cy="91077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BF5A89-C0C2-3C5A-A162-46D32B6ABD86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2E51215-9210-9FC6-DAE0-2A92FD886C4B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EA38AF8-760E-7F1F-C8A1-59282ED8A208}"/>
              </a:ext>
            </a:extLst>
          </p:cNvPr>
          <p:cNvGrpSpPr/>
          <p:nvPr/>
        </p:nvGrpSpPr>
        <p:grpSpPr>
          <a:xfrm>
            <a:off x="7391021" y="1482288"/>
            <a:ext cx="2339102" cy="850463"/>
            <a:chOff x="7967710" y="2820695"/>
            <a:chExt cx="2339102" cy="85046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8BEEB15-1991-8512-36F4-B78F734823E9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7D78A9E5-7EF5-981C-7E26-D4A4C4BBF3F2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E6BD711-108D-EA52-278B-2E0FD1514C09}"/>
              </a:ext>
            </a:extLst>
          </p:cNvPr>
          <p:cNvGrpSpPr/>
          <p:nvPr/>
        </p:nvGrpSpPr>
        <p:grpSpPr>
          <a:xfrm>
            <a:off x="11164309" y="1310359"/>
            <a:ext cx="685800" cy="1227815"/>
            <a:chOff x="8699737" y="4507245"/>
            <a:chExt cx="685800" cy="1227815"/>
          </a:xfrm>
        </p:grpSpPr>
        <p:sp>
          <p:nvSpPr>
            <p:cNvPr id="50" name="Rectangle 5">
              <a:extLst>
                <a:ext uri="{FF2B5EF4-FFF2-40B4-BE49-F238E27FC236}">
                  <a16:creationId xmlns:a16="http://schemas.microsoft.com/office/drawing/2014/main" id="{57EF306B-DEC0-E62B-6CC3-E8160E4B50E3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51" name="Rectangle 6">
              <a:extLst>
                <a:ext uri="{FF2B5EF4-FFF2-40B4-BE49-F238E27FC236}">
                  <a16:creationId xmlns:a16="http://schemas.microsoft.com/office/drawing/2014/main" id="{079DD3C7-48F4-9B8F-6EE9-D144A8346040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52" name="Rectangle 7">
              <a:extLst>
                <a:ext uri="{FF2B5EF4-FFF2-40B4-BE49-F238E27FC236}">
                  <a16:creationId xmlns:a16="http://schemas.microsoft.com/office/drawing/2014/main" id="{A7205865-C8E0-A4CA-D98B-E58B079DA55F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53" name="Rectangle 8">
              <a:extLst>
                <a:ext uri="{FF2B5EF4-FFF2-40B4-BE49-F238E27FC236}">
                  <a16:creationId xmlns:a16="http://schemas.microsoft.com/office/drawing/2014/main" id="{4AE042B0-C77E-13A6-2BEC-0C67F4239823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801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131641"/>
            <a:ext cx="10515600" cy="381731"/>
          </a:xfrm>
        </p:spPr>
        <p:txBody>
          <a:bodyPr/>
          <a:lstStyle/>
          <a:p>
            <a:r>
              <a:rPr lang="en-US" dirty="0"/>
              <a:t>Bitwise (Bit to Bit) Operators in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9E628-A636-794A-84EB-46F5519AEB8C}"/>
              </a:ext>
            </a:extLst>
          </p:cNvPr>
          <p:cNvGraphicFramePr>
            <a:graphicFrameLocks noGrp="1"/>
          </p:cNvGraphicFramePr>
          <p:nvPr/>
        </p:nvGraphicFramePr>
        <p:xfrm>
          <a:off x="5528263" y="1241862"/>
          <a:ext cx="2628215" cy="2072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0858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82990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1443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72B2D0-6918-154D-B8D8-418EE8E843CF}"/>
              </a:ext>
            </a:extLst>
          </p:cNvPr>
          <p:cNvSpPr/>
          <p:nvPr/>
        </p:nvSpPr>
        <p:spPr>
          <a:xfrm>
            <a:off x="5692054" y="86099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219DB-00A0-784D-951C-BB0478B9E130}"/>
              </a:ext>
            </a:extLst>
          </p:cNvPr>
          <p:cNvSpPr/>
          <p:nvPr/>
        </p:nvSpPr>
        <p:spPr>
          <a:xfrm>
            <a:off x="5550373" y="3327545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1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414728" y="1241862"/>
          <a:ext cx="1801424" cy="131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082090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414728" y="84175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0FA055-8D90-F845-9099-EE5E0DD45CC2}"/>
              </a:ext>
            </a:extLst>
          </p:cNvPr>
          <p:cNvGraphicFramePr>
            <a:graphicFrameLocks noGrp="1"/>
          </p:cNvGraphicFramePr>
          <p:nvPr/>
        </p:nvGraphicFramePr>
        <p:xfrm>
          <a:off x="8651675" y="1261106"/>
          <a:ext cx="2744035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584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898008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185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 ^ 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E6B1204-99CF-F645-BC3F-1032DABB6E67}"/>
              </a:ext>
            </a:extLst>
          </p:cNvPr>
          <p:cNvSpPr/>
          <p:nvPr/>
        </p:nvSpPr>
        <p:spPr>
          <a:xfrm>
            <a:off x="8537158" y="860996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0066-A35C-4F4A-B58D-7759EFDEBBB6}"/>
              </a:ext>
            </a:extLst>
          </p:cNvPr>
          <p:cNvSpPr/>
          <p:nvPr/>
        </p:nvSpPr>
        <p:spPr>
          <a:xfrm>
            <a:off x="9061308" y="3230545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</a:t>
            </a:r>
            <a:r>
              <a:rPr lang="en-US" sz="1600" dirty="0">
                <a:cs typeface="Consolas" panose="020B0609020204030204" pitchFamily="49" charset="0"/>
              </a:rPr>
              <a:t> with 1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 </a:t>
            </a:r>
            <a:r>
              <a:rPr lang="en-US" sz="1600" dirty="0">
                <a:cs typeface="Consolas" panose="020B0609020204030204" pitchFamily="49" charset="0"/>
              </a:rPr>
              <a:t>with 0 to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B1C903-242F-5944-94AE-9AD09E18F7A1}"/>
              </a:ext>
            </a:extLst>
          </p:cNvPr>
          <p:cNvGraphicFramePr>
            <a:graphicFrameLocks noGrp="1"/>
          </p:cNvGraphicFramePr>
          <p:nvPr/>
        </p:nvGraphicFramePr>
        <p:xfrm>
          <a:off x="2660091" y="1247506"/>
          <a:ext cx="2480781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7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9966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38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 &amp; 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8C63CF1-9D02-4A4E-9EAF-37553E064B50}"/>
              </a:ext>
            </a:extLst>
          </p:cNvPr>
          <p:cNvSpPr/>
          <p:nvPr/>
        </p:nvSpPr>
        <p:spPr>
          <a:xfrm>
            <a:off x="2787642" y="89112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9A18B-4B9C-7C48-9143-AB59277A0D97}"/>
              </a:ext>
            </a:extLst>
          </p:cNvPr>
          <p:cNvSpPr/>
          <p:nvPr/>
        </p:nvSpPr>
        <p:spPr>
          <a:xfrm>
            <a:off x="2566812" y="3281728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794A8-C8A8-4D4B-8FE2-2A3F5DDB52C1}"/>
              </a:ext>
            </a:extLst>
          </p:cNvPr>
          <p:cNvGrpSpPr/>
          <p:nvPr/>
        </p:nvGrpSpPr>
        <p:grpSpPr>
          <a:xfrm>
            <a:off x="3170548" y="4095501"/>
            <a:ext cx="1371599" cy="2234618"/>
            <a:chOff x="3149761" y="3400640"/>
            <a:chExt cx="1371599" cy="2234618"/>
          </a:xfrm>
        </p:grpSpPr>
        <p:sp>
          <p:nvSpPr>
            <p:cNvPr id="17" name="0110…">
              <a:extLst>
                <a:ext uri="{FF2B5EF4-FFF2-40B4-BE49-F238E27FC236}">
                  <a16:creationId xmlns:a16="http://schemas.microsoft.com/office/drawing/2014/main" id="{B8D2482E-D791-184B-963D-83F0F0A9E553}"/>
                </a:ext>
              </a:extLst>
            </p:cNvPr>
            <p:cNvSpPr txBox="1"/>
            <p:nvPr/>
          </p:nvSpPr>
          <p:spPr>
            <a:xfrm>
              <a:off x="3149761" y="4055338"/>
              <a:ext cx="1371599" cy="1579920"/>
            </a:xfrm>
            <a:prstGeom prst="rect">
              <a:avLst/>
            </a:prstGeom>
            <a:ln w="635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EA2555-7F2B-5F4D-9BD6-BFD73A2D7C40}"/>
                </a:ext>
              </a:extLst>
            </p:cNvPr>
            <p:cNvSpPr txBox="1"/>
            <p:nvPr/>
          </p:nvSpPr>
          <p:spPr>
            <a:xfrm>
              <a:off x="3337541" y="3400640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43442-DB2F-9E41-8FFC-8EA7019833CF}"/>
              </a:ext>
            </a:extLst>
          </p:cNvPr>
          <p:cNvGrpSpPr/>
          <p:nvPr/>
        </p:nvGrpSpPr>
        <p:grpSpPr>
          <a:xfrm>
            <a:off x="6146999" y="4167972"/>
            <a:ext cx="1371599" cy="2162147"/>
            <a:chOff x="6365017" y="3424804"/>
            <a:chExt cx="1371599" cy="2162147"/>
          </a:xfrm>
        </p:grpSpPr>
        <p:sp>
          <p:nvSpPr>
            <p:cNvPr id="18" name="0110…">
              <a:extLst>
                <a:ext uri="{FF2B5EF4-FFF2-40B4-BE49-F238E27FC236}">
                  <a16:creationId xmlns:a16="http://schemas.microsoft.com/office/drawing/2014/main" id="{64ADD697-5A81-C54F-B92B-0897FB697B12}"/>
                </a:ext>
              </a:extLst>
            </p:cNvPr>
            <p:cNvSpPr txBox="1"/>
            <p:nvPr/>
          </p:nvSpPr>
          <p:spPr>
            <a:xfrm>
              <a:off x="6365017" y="4007031"/>
              <a:ext cx="1371599" cy="1579920"/>
            </a:xfrm>
            <a:prstGeom prst="rect">
              <a:avLst/>
            </a:prstGeom>
            <a:ln w="635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|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1B3545-E2C1-214B-8621-B6A0850C0551}"/>
                </a:ext>
              </a:extLst>
            </p:cNvPr>
            <p:cNvSpPr txBox="1"/>
            <p:nvPr/>
          </p:nvSpPr>
          <p:spPr>
            <a:xfrm>
              <a:off x="6555025" y="3424804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25D71-13B7-EF41-863B-1E24A0B3D61C}"/>
              </a:ext>
            </a:extLst>
          </p:cNvPr>
          <p:cNvGrpSpPr/>
          <p:nvPr/>
        </p:nvGrpSpPr>
        <p:grpSpPr>
          <a:xfrm>
            <a:off x="9337893" y="4152575"/>
            <a:ext cx="1371598" cy="2145990"/>
            <a:chOff x="9671147" y="3451048"/>
            <a:chExt cx="1371598" cy="2145990"/>
          </a:xfrm>
        </p:grpSpPr>
        <p:sp>
          <p:nvSpPr>
            <p:cNvPr id="19" name="0110…">
              <a:extLst>
                <a:ext uri="{FF2B5EF4-FFF2-40B4-BE49-F238E27FC236}">
                  <a16:creationId xmlns:a16="http://schemas.microsoft.com/office/drawing/2014/main" id="{85740D18-595B-744A-9C20-C00EDF85869D}"/>
                </a:ext>
              </a:extLst>
            </p:cNvPr>
            <p:cNvSpPr txBox="1"/>
            <p:nvPr/>
          </p:nvSpPr>
          <p:spPr>
            <a:xfrm>
              <a:off x="9671147" y="4017118"/>
              <a:ext cx="1371598" cy="1579920"/>
            </a:xfrm>
            <a:prstGeom prst="rect">
              <a:avLst/>
            </a:prstGeom>
            <a:ln w="635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^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61E24-E9E2-1E42-BB24-034C7BCE1AE6}"/>
                </a:ext>
              </a:extLst>
            </p:cNvPr>
            <p:cNvSpPr txBox="1"/>
            <p:nvPr/>
          </p:nvSpPr>
          <p:spPr>
            <a:xfrm>
              <a:off x="9837150" y="3451048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FD85BE-E0DC-B84D-933D-5113E0976C38}"/>
              </a:ext>
            </a:extLst>
          </p:cNvPr>
          <p:cNvGrpSpPr/>
          <p:nvPr/>
        </p:nvGrpSpPr>
        <p:grpSpPr>
          <a:xfrm>
            <a:off x="514789" y="4103868"/>
            <a:ext cx="1403333" cy="2214265"/>
            <a:chOff x="494002" y="3409007"/>
            <a:chExt cx="1403333" cy="2214265"/>
          </a:xfrm>
        </p:grpSpPr>
        <p:sp>
          <p:nvSpPr>
            <p:cNvPr id="20" name="~ 1100…">
              <a:extLst>
                <a:ext uri="{FF2B5EF4-FFF2-40B4-BE49-F238E27FC236}">
                  <a16:creationId xmlns:a16="http://schemas.microsoft.com/office/drawing/2014/main" id="{4B4207BF-1318-7943-9D3F-03C8941596D9}"/>
                </a:ext>
              </a:extLst>
            </p:cNvPr>
            <p:cNvSpPr txBox="1"/>
            <p:nvPr/>
          </p:nvSpPr>
          <p:spPr>
            <a:xfrm>
              <a:off x="494002" y="4043352"/>
              <a:ext cx="1371598" cy="1579920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~</a:t>
              </a: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E6859-B136-B842-AB4B-FA016895BDA3}"/>
                </a:ext>
              </a:extLst>
            </p:cNvPr>
            <p:cNvSpPr txBox="1"/>
            <p:nvPr/>
          </p:nvSpPr>
          <p:spPr>
            <a:xfrm>
              <a:off x="826208" y="340900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7928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3" grpId="0"/>
      <p:bldP spid="14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8362-B16A-5D4D-929A-065D91C2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08" y="161915"/>
            <a:ext cx="10515600" cy="326715"/>
          </a:xfrm>
        </p:spPr>
        <p:txBody>
          <a:bodyPr/>
          <a:lstStyle/>
          <a:p>
            <a:r>
              <a:rPr lang="en-US" dirty="0"/>
              <a:t>Shift and Rotate Instructions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B9A9B-C85E-1448-8A6B-5F897F2D6848}"/>
              </a:ext>
            </a:extLst>
          </p:cNvPr>
          <p:cNvGraphicFramePr>
            <a:graphicFrameLocks noGrp="1"/>
          </p:cNvGraphicFramePr>
          <p:nvPr/>
        </p:nvGraphicFramePr>
        <p:xfrm>
          <a:off x="69277" y="2615466"/>
          <a:ext cx="12053453" cy="365759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105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3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8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24920">
                  <a:extLst>
                    <a:ext uri="{9D8B030D-6E8A-4147-A177-3AD203B41FA5}">
                      <a16:colId xmlns:a16="http://schemas.microsoft.com/office/drawing/2014/main" val="1907317855"/>
                    </a:ext>
                  </a:extLst>
                </a:gridCol>
              </a:tblGrid>
              <a:tr h="43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Instruction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Syntax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 </a:t>
                      </a: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Diagram</a:t>
                      </a: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 Shift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 or unsigned int x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x &lt;&lt;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&lt;&lt;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&lt;&lt;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Zero fills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0 - 31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  	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  	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&gt;&gt;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Zero fills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1 – 32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Arithmetic Shift Right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Sign extends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1 - 32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Rotate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= (x&gt;&gt;n)|(x&lt;&lt;(32-n));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right rotate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rot: 0 - 31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9876DA-7074-6C4A-A4B5-A2C4A6440666}"/>
              </a:ext>
            </a:extLst>
          </p:cNvPr>
          <p:cNvGrpSpPr/>
          <p:nvPr/>
        </p:nvGrpSpPr>
        <p:grpSpPr>
          <a:xfrm>
            <a:off x="8006914" y="3096495"/>
            <a:ext cx="4054017" cy="3150786"/>
            <a:chOff x="7981119" y="1813123"/>
            <a:chExt cx="4054017" cy="3150786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0913DBE-3C8A-854C-A68F-32C2A7303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125" y="1813123"/>
              <a:ext cx="4054011" cy="56711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1F31065-7F41-E44C-AB3A-F5E5A864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119" y="2658071"/>
              <a:ext cx="4054017" cy="56711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87172E8-D38A-9340-8073-08564E9A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1991" y="3416496"/>
              <a:ext cx="3732277" cy="67142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D418FB-949A-C54C-BA0C-417983E2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69710" y="4181842"/>
              <a:ext cx="3108619" cy="782067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666F35-AC0F-CD46-B18E-AF28104F48C1}"/>
              </a:ext>
            </a:extLst>
          </p:cNvPr>
          <p:cNvGrpSpPr/>
          <p:nvPr/>
        </p:nvGrpSpPr>
        <p:grpSpPr>
          <a:xfrm>
            <a:off x="286816" y="465383"/>
            <a:ext cx="5582408" cy="1878518"/>
            <a:chOff x="209950" y="457200"/>
            <a:chExt cx="5582408" cy="187851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C94EA85-36FC-F14D-B2FA-2F4E7B7378A7}"/>
                </a:ext>
              </a:extLst>
            </p:cNvPr>
            <p:cNvSpPr/>
            <p:nvPr/>
          </p:nvSpPr>
          <p:spPr>
            <a:xfrm>
              <a:off x="209950" y="457200"/>
              <a:ext cx="5582408" cy="187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138C9CBF-F78B-9C47-8487-58E0FA2BDAB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16149" y="937787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1A4A246-486E-1D49-90B6-982CEB9FE77E}"/>
                </a:ext>
              </a:extLst>
            </p:cNvPr>
            <p:cNvSpPr txBox="1"/>
            <p:nvPr/>
          </p:nvSpPr>
          <p:spPr>
            <a:xfrm>
              <a:off x="3538876" y="1300444"/>
              <a:ext cx="21595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55CDDC7B-E048-8B4D-AF7B-7787696DF0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97394" y="97288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2312E8D-0615-3C4B-BFBC-1B3A2CEB0875}"/>
                </a:ext>
              </a:extLst>
            </p:cNvPr>
            <p:cNvSpPr txBox="1"/>
            <p:nvPr/>
          </p:nvSpPr>
          <p:spPr>
            <a:xfrm>
              <a:off x="717264" y="1290529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402050A-387D-4543-8F97-6A90F46966BA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</a:t>
              </a:r>
              <a:r>
                <a:rPr lang="en-US" sz="2000" b="1" dirty="0" err="1">
                  <a:solidFill>
                    <a:schemeClr val="tx2"/>
                  </a:solidFill>
                </a:rPr>
                <a:t>inst</a:t>
              </a:r>
              <a:r>
                <a:rPr lang="en-US" sz="2000" b="1" dirty="0">
                  <a:solidFill>
                    <a:schemeClr val="tx2"/>
                  </a:solidFill>
                </a:rPr>
                <a:t>&gt;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D4AE29E-C2BC-354A-8988-1BFA100C922F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4D259-FC4C-7440-945C-1D91CC6EC1CD}"/>
              </a:ext>
            </a:extLst>
          </p:cNvPr>
          <p:cNvSpPr txBox="1"/>
          <p:nvPr/>
        </p:nvSpPr>
        <p:spPr>
          <a:xfrm>
            <a:off x="3444852" y="577492"/>
            <a:ext cx="101181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const5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4B08E82-19D5-C345-8E39-2D12DC87F4FF}"/>
              </a:ext>
            </a:extLst>
          </p:cNvPr>
          <p:cNvSpPr txBox="1"/>
          <p:nvPr/>
        </p:nvSpPr>
        <p:spPr>
          <a:xfrm>
            <a:off x="2600933" y="575768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37EA491-2E5B-CE47-9794-A8FA4CB75E17}"/>
              </a:ext>
            </a:extLst>
          </p:cNvPr>
          <p:cNvCxnSpPr>
            <a:cxnSpLocks/>
          </p:cNvCxnSpPr>
          <p:nvPr/>
        </p:nvCxnSpPr>
        <p:spPr bwMode="auto">
          <a:xfrm flipV="1">
            <a:off x="3013721" y="935458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10C8C97-6D46-8F48-9342-44A9DBEE8AA6}"/>
              </a:ext>
            </a:extLst>
          </p:cNvPr>
          <p:cNvSpPr txBox="1"/>
          <p:nvPr/>
        </p:nvSpPr>
        <p:spPr>
          <a:xfrm>
            <a:off x="2322450" y="1303086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0B7B8AE-3469-7642-AA30-F827BAB0C087}"/>
              </a:ext>
            </a:extLst>
          </p:cNvPr>
          <p:cNvSpPr txBox="1"/>
          <p:nvPr/>
        </p:nvSpPr>
        <p:spPr>
          <a:xfrm>
            <a:off x="901279" y="1805792"/>
            <a:ext cx="5078735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bit to shift or rotate: </a:t>
            </a:r>
            <a:r>
              <a:rPr lang="en-US" dirty="0">
                <a:solidFill>
                  <a:srgbClr val="0070C0"/>
                </a:solidFill>
              </a:rPr>
              <a:t>const  5 bits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DABAEB-3BDF-4949-AAA3-F8378499B4C2}"/>
              </a:ext>
            </a:extLst>
          </p:cNvPr>
          <p:cNvGrpSpPr/>
          <p:nvPr/>
        </p:nvGrpSpPr>
        <p:grpSpPr>
          <a:xfrm>
            <a:off x="6417388" y="454491"/>
            <a:ext cx="5557196" cy="1889410"/>
            <a:chOff x="6417388" y="454491"/>
            <a:chExt cx="5557196" cy="188941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A63F1AF-BD9C-C141-9B65-44A162435970}"/>
                </a:ext>
              </a:extLst>
            </p:cNvPr>
            <p:cNvGrpSpPr/>
            <p:nvPr/>
          </p:nvGrpSpPr>
          <p:grpSpPr>
            <a:xfrm>
              <a:off x="6417388" y="454491"/>
              <a:ext cx="5557196" cy="1889410"/>
              <a:chOff x="23323" y="457200"/>
              <a:chExt cx="5557196" cy="1889410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BC1347B-4BD2-4E49-95AF-6D5E75402D1F}"/>
                  </a:ext>
                </a:extLst>
              </p:cNvPr>
              <p:cNvSpPr/>
              <p:nvPr/>
            </p:nvSpPr>
            <p:spPr>
              <a:xfrm>
                <a:off x="23323" y="457200"/>
                <a:ext cx="5557196" cy="18894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47BBDCBD-D29C-C543-AA5F-1F5CC6F2606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4CB93B4-7EBA-814D-A9A7-0FA09E2FC65A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2341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B6071613-F5E4-AC4E-ADCB-90D0414DD2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001FDE5-6D88-944D-AFB2-27963F218641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394C034-2661-6245-A817-520CF75AFBB3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inst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&gt;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8E6F9C6-3FA1-8A40-BCBA-B1C66A7E9AF4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BC503FB-2FBE-5E49-84CC-5DEAFA92C15E}"/>
                </a:ext>
              </a:extLst>
            </p:cNvPr>
            <p:cNvSpPr txBox="1"/>
            <p:nvPr/>
          </p:nvSpPr>
          <p:spPr>
            <a:xfrm>
              <a:off x="8909831" y="57576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5532784-9B63-B740-8047-2466914363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33239" y="96129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0627DE8-5F0C-CA4B-A005-A1996298F179}"/>
                </a:ext>
              </a:extLst>
            </p:cNvPr>
            <p:cNvSpPr txBox="1"/>
            <p:nvPr/>
          </p:nvSpPr>
          <p:spPr>
            <a:xfrm>
              <a:off x="8722918" y="130716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37EB093-0AEE-2B48-9655-BE4A7E1FBA60}"/>
                </a:ext>
              </a:extLst>
            </p:cNvPr>
            <p:cNvSpPr txBox="1"/>
            <p:nvPr/>
          </p:nvSpPr>
          <p:spPr>
            <a:xfrm>
              <a:off x="9752338" y="58482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97E0C89-4C38-F34F-B941-3C473A19C05B}"/>
                </a:ext>
              </a:extLst>
            </p:cNvPr>
            <p:cNvSpPr txBox="1"/>
            <p:nvPr/>
          </p:nvSpPr>
          <p:spPr>
            <a:xfrm>
              <a:off x="7331214" y="1830300"/>
              <a:ext cx="365546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Number of bit to shift or rotate: </a:t>
              </a:r>
              <a:r>
                <a:rPr lang="en-US" dirty="0">
                  <a:solidFill>
                    <a:srgbClr val="0070C0"/>
                  </a:solidFill>
                </a:rPr>
                <a:t>Rs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72FD5B-61A9-954C-A48A-3521D5B4A8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3487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B918-F64C-C34A-9608-5248E8F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0" y="60212"/>
            <a:ext cx="10515600" cy="468975"/>
          </a:xfrm>
        </p:spPr>
        <p:txBody>
          <a:bodyPr/>
          <a:lstStyle/>
          <a:p>
            <a:r>
              <a:rPr lang="en-US" dirty="0"/>
              <a:t>Shift Operations in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is number of bits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shift a </a:t>
                </a:r>
                <a:r>
                  <a:rPr lang="en-US" sz="2200" dirty="0">
                    <a:solidFill>
                      <a:srgbClr val="2C895B"/>
                    </a:solidFill>
                  </a:rPr>
                  <a:t>variable x</a:t>
                </a:r>
                <a:r>
                  <a:rPr lang="en-US" sz="2200" dirty="0">
                    <a:solidFill>
                      <a:srgbClr val="FFC000"/>
                    </a:solidFill>
                  </a:rPr>
                  <a:t> </a:t>
                </a:r>
                <a:r>
                  <a:rPr lang="en-US" sz="2200" dirty="0">
                    <a:solidFill>
                      <a:schemeClr val="tx2"/>
                    </a:solidFill>
                  </a:rPr>
                  <a:t>of</a:t>
                </a:r>
                <a:r>
                  <a:rPr lang="en-US" sz="2200" dirty="0">
                    <a:solidFill>
                      <a:srgbClr val="C00000"/>
                    </a:solidFill>
                  </a:rPr>
                  <a:t> width w bits</a:t>
                </a:r>
                <a:endParaRPr lang="en-US" sz="2200" b="1" dirty="0">
                  <a:solidFill>
                    <a:schemeClr val="accent5"/>
                  </a:solidFill>
                </a:endParaRPr>
              </a:p>
              <a:p>
                <a:r>
                  <a:rPr lang="en-US" sz="2200" dirty="0"/>
                  <a:t>Shifts by </a:t>
                </a:r>
                <a:r>
                  <a:rPr lang="en-US" sz="2200" b="1" dirty="0">
                    <a:solidFill>
                      <a:schemeClr val="accent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&lt; 0</a:t>
                </a:r>
                <a:r>
                  <a:rPr lang="en-US" sz="2200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/>
                  <a:t>or 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</a:t>
                </a:r>
                <a:r>
                  <a:rPr lang="en-US" sz="2200" b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ourier New" panose="02070309020205020404" pitchFamily="49" charset="0"/>
                  </a:rPr>
                  <a:t>≥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w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/>
                  <a:t>are </a:t>
                </a:r>
                <a:r>
                  <a:rPr lang="en-US" sz="2200" i="1" dirty="0"/>
                  <a:t>undefined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Left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&lt;&lt; N</a:t>
                </a:r>
                <a:r>
                  <a:rPr lang="en-US" sz="2200" dirty="0"/>
                  <a:t>) –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Multiplies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sz="2200" b="1" dirty="0"/>
              </a:p>
              <a:p>
                <a:pPr lvl="1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bits left, Fill with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200" dirty="0"/>
                  <a:t>s on right</a:t>
                </a:r>
              </a:p>
              <a:p>
                <a:r>
                  <a:rPr lang="en-US" sz="2200" b="1" dirty="0"/>
                  <a:t>In C:</a:t>
                </a:r>
                <a:r>
                  <a:rPr lang="en-US" sz="2200" dirty="0"/>
                  <a:t>  behavior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r>
                  <a:rPr lang="en-US" sz="2200" dirty="0"/>
                  <a:t> is determined by </a:t>
                </a:r>
                <a:r>
                  <a:rPr lang="en-US" sz="2200" dirty="0">
                    <a:solidFill>
                      <a:srgbClr val="FF0000"/>
                    </a:solidFill>
                  </a:rPr>
                  <a:t>compiler</a:t>
                </a:r>
              </a:p>
              <a:p>
                <a:pPr lvl="1"/>
                <a:r>
                  <a:rPr lang="en-US" sz="2200" dirty="0" err="1">
                    <a:solidFill>
                      <a:srgbClr val="FF0000"/>
                    </a:solidFill>
                  </a:rPr>
                  <a:t>gcc</a:t>
                </a:r>
                <a:r>
                  <a:rPr lang="en-US" sz="2200" dirty="0">
                    <a:solidFill>
                      <a:srgbClr val="0070C0"/>
                    </a:solidFill>
                  </a:rPr>
                  <a:t>: it depends on data type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en-US" sz="2200" dirty="0">
                    <a:solidFill>
                      <a:srgbClr val="0070C0"/>
                    </a:solidFill>
                  </a:rPr>
                  <a:t> (signed/unsigned)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Right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&gt;&gt; N</a:t>
                </a:r>
                <a:r>
                  <a:rPr lang="en-US" sz="2200" dirty="0"/>
                  <a:t>) - 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Divides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en-US" sz="2200" b="1" dirty="0"/>
              </a:p>
              <a:p>
                <a:pPr lvl="1"/>
                <a:r>
                  <a:rPr lang="en-US" sz="2200" dirty="0">
                    <a:solidFill>
                      <a:srgbClr val="00B0F0"/>
                    </a:solidFill>
                  </a:rPr>
                  <a:t>Logical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200" dirty="0"/>
                  <a:t> variables)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</a:t>
                </a:r>
                <a:r>
                  <a:rPr lang="en-US" sz="2200" dirty="0"/>
                  <a:t>, Fill with 0s on left</a:t>
                </a:r>
              </a:p>
              <a:p>
                <a:pPr lvl="1"/>
                <a:r>
                  <a:rPr lang="en-US" sz="2200" dirty="0">
                    <a:solidFill>
                      <a:schemeClr val="accent3"/>
                    </a:solidFill>
                  </a:rPr>
                  <a:t>Arithmetic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C00000"/>
                    </a:solidFill>
                  </a:rPr>
                  <a:t>signed</a:t>
                </a:r>
                <a:r>
                  <a:rPr lang="en-US" sz="2200" dirty="0"/>
                  <a:t> variables) – </a:t>
                </a:r>
                <a:r>
                  <a:rPr lang="en-US" sz="2200" dirty="0">
                    <a:solidFill>
                      <a:srgbClr val="7030A0"/>
                    </a:solidFill>
                  </a:rPr>
                  <a:t>Sign Extension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 </a:t>
                </a:r>
                <a:r>
                  <a:rPr lang="en-US" sz="2200" dirty="0"/>
                  <a:t>while </a:t>
                </a:r>
                <a:r>
                  <a:rPr lang="en-US" sz="2200" b="1" u="sng" dirty="0"/>
                  <a:t>Replicating</a:t>
                </a:r>
                <a:r>
                  <a:rPr lang="en-US" sz="2200" dirty="0"/>
                  <a:t> the most significant bit on left</a:t>
                </a:r>
              </a:p>
              <a:p>
                <a:pPr lvl="2"/>
                <a:r>
                  <a:rPr lang="en-US" sz="2200" dirty="0">
                    <a:solidFill>
                      <a:srgbClr val="0070C0"/>
                    </a:solidFill>
                  </a:rPr>
                  <a:t>Maintains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sign</a:t>
                </a:r>
                <a:r>
                  <a:rPr lang="en-US" sz="2200" dirty="0"/>
                  <a:t>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endParaRPr lang="en-US" sz="2200" dirty="0"/>
              </a:p>
              <a:p>
                <a:r>
                  <a:rPr lang="en-US" sz="2200" b="1" dirty="0"/>
                  <a:t>In Java:</a:t>
                </a:r>
                <a:r>
                  <a:rPr lang="en-US" sz="2200" dirty="0"/>
                  <a:t>  logical shift is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&gt;&gt;&gt;</a:t>
                </a:r>
                <a:r>
                  <a:rPr lang="en-US" sz="2200" b="1" dirty="0"/>
                  <a:t> </a:t>
                </a:r>
                <a:r>
                  <a:rPr lang="en-US" sz="2200" dirty="0"/>
                  <a:t>and arithmetic shift is 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blipFill>
                <a:blip r:embed="rId2"/>
                <a:stretch>
                  <a:fillRect l="-642" r="-1445" b="-143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C153C7B-D2EE-872A-2479-F87D2CE263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0484" y="5027893"/>
            <a:ext cx="3855961" cy="69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B0ED9-11E5-9DEF-C4B8-1F0711F01A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587" y="4142524"/>
            <a:ext cx="3962413" cy="55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2F19-8B81-12DC-149C-DE52AA94AD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409" y="1636651"/>
            <a:ext cx="3749508" cy="5245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972E7-64AB-E27F-BA28-0968DB51C7A1}"/>
              </a:ext>
            </a:extLst>
          </p:cNvPr>
          <p:cNvSpPr txBox="1"/>
          <p:nvPr/>
        </p:nvSpPr>
        <p:spPr>
          <a:xfrm>
            <a:off x="9505740" y="13766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Shift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CC527-A799-F547-2469-FFBF350A9D4A}"/>
              </a:ext>
            </a:extLst>
          </p:cNvPr>
          <p:cNvSpPr txBox="1"/>
          <p:nvPr/>
        </p:nvSpPr>
        <p:spPr>
          <a:xfrm>
            <a:off x="9098353" y="39105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logical Shift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C20D-D19D-2253-72AF-2BC07A3D1914}"/>
              </a:ext>
            </a:extLst>
          </p:cNvPr>
          <p:cNvSpPr txBox="1"/>
          <p:nvPr/>
        </p:nvSpPr>
        <p:spPr>
          <a:xfrm>
            <a:off x="9086022" y="4925946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Arithmetic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7214C-C859-254C-8416-13EB4D70A0A3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4567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/>
      <p:bldP spid="13" grpId="0"/>
      <p:bldP spid="14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162697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 // bit 31 is a one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63052F-BA82-3746-91BA-77D8C8B91EB4}"/>
              </a:ext>
            </a:extLst>
          </p:cNvPr>
          <p:cNvGrpSpPr/>
          <p:nvPr/>
        </p:nvGrpSpPr>
        <p:grpSpPr>
          <a:xfrm>
            <a:off x="5454791" y="3496757"/>
            <a:ext cx="3084729" cy="2787427"/>
            <a:chOff x="1171140" y="2342568"/>
            <a:chExt cx="3084729" cy="278742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83FFC9B-0C3C-B546-9F15-828D96594648}"/>
                </a:ext>
              </a:extLst>
            </p:cNvPr>
            <p:cNvSpPr/>
            <p:nvPr/>
          </p:nvSpPr>
          <p:spPr bwMode="auto">
            <a:xfrm>
              <a:off x="1171140" y="3134746"/>
              <a:ext cx="3073276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-1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neg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50C9AF-3A72-5A4F-9424-3A689DBA3DFD}"/>
                </a:ext>
              </a:extLst>
            </p:cNvPr>
            <p:cNvSpPr txBox="1"/>
            <p:nvPr/>
          </p:nvSpPr>
          <p:spPr>
            <a:xfrm>
              <a:off x="1182592" y="2342568"/>
              <a:ext cx="30732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-1 if r0 negative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83A73F-503C-1085-AA05-FB22C7EB2719}"/>
              </a:ext>
            </a:extLst>
          </p:cNvPr>
          <p:cNvSpPr/>
          <p:nvPr/>
        </p:nvSpPr>
        <p:spPr bwMode="auto">
          <a:xfrm>
            <a:off x="579206" y="4354262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-1)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neg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1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</a:t>
            </a:r>
            <a:r>
              <a:rPr lang="en-US" dirty="0" err="1"/>
              <a:t>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00133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0x7b ab ab 77  // bit 31 is a zero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67F2B9-B368-9F4A-B6D4-8BDEE6917CC1}"/>
              </a:ext>
            </a:extLst>
          </p:cNvPr>
          <p:cNvGrpSpPr/>
          <p:nvPr/>
        </p:nvGrpSpPr>
        <p:grpSpPr>
          <a:xfrm>
            <a:off x="5724530" y="3396212"/>
            <a:ext cx="3663946" cy="2831730"/>
            <a:chOff x="854288" y="3916170"/>
            <a:chExt cx="3663946" cy="283173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DCBBB71-25A1-854B-B6F0-B32EAF50A660}"/>
                </a:ext>
              </a:extLst>
            </p:cNvPr>
            <p:cNvSpPr/>
            <p:nvPr/>
          </p:nvSpPr>
          <p:spPr bwMode="auto">
            <a:xfrm>
              <a:off x="946185" y="4752651"/>
              <a:ext cx="3572049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0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positive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BDE43-AA57-DA47-9408-5C8AA0327F5C}"/>
                </a:ext>
              </a:extLst>
            </p:cNvPr>
            <p:cNvSpPr txBox="1"/>
            <p:nvPr/>
          </p:nvSpPr>
          <p:spPr>
            <a:xfrm>
              <a:off x="854288" y="3916170"/>
              <a:ext cx="29033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if r0 positive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B24FA-F461-01DF-3966-3FA66CDF07C0}"/>
              </a:ext>
            </a:extLst>
          </p:cNvPr>
          <p:cNvSpPr/>
          <p:nvPr/>
        </p:nvSpPr>
        <p:spPr bwMode="auto">
          <a:xfrm>
            <a:off x="1266886" y="4045434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0)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pos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8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Logical Shift &amp; Rotate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8DB07-5004-3541-A1CC-B006E654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" y="906773"/>
            <a:ext cx="7593890" cy="106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B9112-A05B-8B4F-B9E1-ED146ED71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" y="3130092"/>
            <a:ext cx="7593890" cy="106231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9D951A-8AF5-544F-88DA-747C9913B9CA}"/>
              </a:ext>
            </a:extLst>
          </p:cNvPr>
          <p:cNvSpPr/>
          <p:nvPr/>
        </p:nvSpPr>
        <p:spPr bwMode="auto">
          <a:xfrm>
            <a:off x="7827988" y="42044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E12CE3-6D3F-AF47-81F4-B9B4A0712B49}"/>
              </a:ext>
            </a:extLst>
          </p:cNvPr>
          <p:cNvSpPr/>
          <p:nvPr/>
        </p:nvSpPr>
        <p:spPr bwMode="auto">
          <a:xfrm>
            <a:off x="7838317" y="2738809"/>
            <a:ext cx="3184251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7A6FA-92E2-1144-8114-2A383C1B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93" y="5123731"/>
            <a:ext cx="6164356" cy="15508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B30703-8916-8847-BDB3-5B026B30A4D0}"/>
              </a:ext>
            </a:extLst>
          </p:cNvPr>
          <p:cNvSpPr/>
          <p:nvPr/>
        </p:nvSpPr>
        <p:spPr bwMode="auto">
          <a:xfrm>
            <a:off x="7827988" y="512373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0x77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173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9" y="326574"/>
            <a:ext cx="10515600" cy="577834"/>
          </a:xfrm>
        </p:spPr>
        <p:txBody>
          <a:bodyPr/>
          <a:lstStyle/>
          <a:p>
            <a:r>
              <a:rPr lang="en-US" sz="3200" dirty="0"/>
              <a:t>Extracting/Isolating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2080381"/>
            <a:chOff x="383045" y="2533767"/>
            <a:chExt cx="11092648" cy="2080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3108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unsigned 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PA7</a:t>
            </a:r>
          </a:p>
        </p:txBody>
      </p:sp>
    </p:spTree>
    <p:extLst>
      <p:ext uri="{BB962C8B-B14F-4D97-AF65-F5344CB8AC3E}">
        <p14:creationId xmlns:p14="http://schemas.microsoft.com/office/powerpoint/2010/main" val="275510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6947" y="1029983"/>
            <a:ext cx="8947780" cy="1433579"/>
            <a:chOff x="1833429" y="1632370"/>
            <a:chExt cx="8947780" cy="143357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33429" y="2727395"/>
              <a:ext cx="237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8E02CFB-7332-5590-7AA4-75225FC6BD37}"/>
              </a:ext>
            </a:extLst>
          </p:cNvPr>
          <p:cNvGrpSpPr/>
          <p:nvPr/>
        </p:nvGrpSpPr>
        <p:grpSpPr>
          <a:xfrm>
            <a:off x="383045" y="2528987"/>
            <a:ext cx="11092648" cy="2392938"/>
            <a:chOff x="383045" y="2528987"/>
            <a:chExt cx="11092648" cy="23929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45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458072" y="263454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244979" y="252898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7A57D-E656-E2B9-DEF7-350AD14B4ECB}"/>
              </a:ext>
            </a:extLst>
          </p:cNvPr>
          <p:cNvGrpSpPr/>
          <p:nvPr/>
        </p:nvGrpSpPr>
        <p:grpSpPr>
          <a:xfrm>
            <a:off x="271969" y="4699467"/>
            <a:ext cx="11203724" cy="2184205"/>
            <a:chOff x="271969" y="4699467"/>
            <a:chExt cx="11203724" cy="21842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754320" y="3050614"/>
              <a:ext cx="149306" cy="6101735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70190" y="5120849"/>
              <a:ext cx="224590" cy="2005290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359457" y="6237785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signed extend (all 1’s)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9111837" y="6237341"/>
              <a:ext cx="1773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</a:t>
              </a:r>
            </a:p>
            <a:p>
              <a:pPr algn="ctr"/>
              <a:r>
                <a:rPr lang="en-US" dirty="0"/>
                <a:t>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27DF492E-8C6F-A707-CCAD-129DD1166C98}"/>
                </a:ext>
              </a:extLst>
            </p:cNvPr>
            <p:cNvSpPr/>
            <p:nvPr/>
          </p:nvSpPr>
          <p:spPr>
            <a:xfrm rot="10800000">
              <a:off x="9861480" y="4813094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AF5E-69E0-6961-B72B-AC0FFA313173}"/>
                </a:ext>
              </a:extLst>
            </p:cNvPr>
            <p:cNvSpPr txBox="1"/>
            <p:nvPr/>
          </p:nvSpPr>
          <p:spPr>
            <a:xfrm>
              <a:off x="7394138" y="4699467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6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512121"/>
            <a:ext cx="10999989" cy="1126073"/>
            <a:chOff x="939114" y="5512121"/>
            <a:chExt cx="10999989" cy="11260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512121"/>
              <a:ext cx="2032216" cy="1105467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987472"/>
            <a:chOff x="-587" y="3517439"/>
            <a:chExt cx="11939690" cy="198747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  r1 | r2;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245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Isolating the Source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000008" y="5461983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0906415" y="26814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257E04-D904-211F-DDBA-5AABEA1FC12F}"/>
              </a:ext>
            </a:extLst>
          </p:cNvPr>
          <p:cNvGraphicFramePr>
            <a:graphicFrameLocks noGrp="1"/>
          </p:cNvGraphicFramePr>
          <p:nvPr/>
        </p:nvGraphicFramePr>
        <p:xfrm>
          <a:off x="3341616" y="538426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DE7264-BFCB-A9B7-D0D9-A06164535CCF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1879408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BCF4748-CACB-C674-0A48-6219406C9462}"/>
              </a:ext>
            </a:extLst>
          </p:cNvPr>
          <p:cNvSpPr txBox="1"/>
          <p:nvPr/>
        </p:nvSpPr>
        <p:spPr>
          <a:xfrm>
            <a:off x="342160" y="4260877"/>
            <a:ext cx="2999456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 source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r0, 24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r2, 8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r0 &lt;&lt; 24;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&gt;&gt; 8;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9E29A1-7445-F980-9FFB-E14123C7F14D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930883"/>
          <a:ext cx="788936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90516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0B4F62-BC98-F7B2-AD87-F2BC295215C5}"/>
              </a:ext>
            </a:extLst>
          </p:cNvPr>
          <p:cNvGraphicFramePr>
            <a:graphicFrameLocks noGrp="1"/>
          </p:cNvGraphicFramePr>
          <p:nvPr/>
        </p:nvGraphicFramePr>
        <p:xfrm>
          <a:off x="3383585" y="4043894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BA75BB1-3034-A61A-C672-56B27B7212CA}"/>
              </a:ext>
            </a:extLst>
          </p:cNvPr>
          <p:cNvSpPr txBox="1"/>
          <p:nvPr/>
        </p:nvSpPr>
        <p:spPr>
          <a:xfrm>
            <a:off x="10916143" y="1521050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833D0-C807-5678-F29B-756FD0291E21}"/>
              </a:ext>
            </a:extLst>
          </p:cNvPr>
          <p:cNvSpPr txBox="1"/>
          <p:nvPr/>
        </p:nvSpPr>
        <p:spPr>
          <a:xfrm>
            <a:off x="10977705" y="4633474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06163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Clearing the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A68-7317-4F46-51AB-2E51A51705BE}"/>
              </a:ext>
            </a:extLst>
          </p:cNvPr>
          <p:cNvSpPr txBox="1"/>
          <p:nvPr/>
        </p:nvSpPr>
        <p:spPr>
          <a:xfrm>
            <a:off x="676227" y="3965458"/>
            <a:ext cx="265209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8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&lt;&lt; 8;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B8F70-AC00-0BB2-2739-A0741837BFD8}"/>
              </a:ext>
            </a:extLst>
          </p:cNvPr>
          <p:cNvSpPr txBox="1"/>
          <p:nvPr/>
        </p:nvSpPr>
        <p:spPr>
          <a:xfrm>
            <a:off x="11195621" y="116957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A366D-01D5-8195-82C9-AD53ABE4A12F}"/>
              </a:ext>
            </a:extLst>
          </p:cNvPr>
          <p:cNvSpPr txBox="1"/>
          <p:nvPr/>
        </p:nvSpPr>
        <p:spPr>
          <a:xfrm>
            <a:off x="11137352" y="307073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75D99F-A91E-5C70-6A25-1EF86ED88520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298285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361561-0742-3A5E-67DC-D502E78248C8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179734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3969F7-6ABD-2695-0948-524E3BF6176B}"/>
              </a:ext>
            </a:extLst>
          </p:cNvPr>
          <p:cNvGraphicFramePr>
            <a:graphicFrameLocks noGrp="1"/>
          </p:cNvGraphicFramePr>
          <p:nvPr/>
        </p:nvGraphicFramePr>
        <p:xfrm>
          <a:off x="3583065" y="5970837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5FCC9D-913C-D252-A13F-31013F9A1FDD}"/>
              </a:ext>
            </a:extLst>
          </p:cNvPr>
          <p:cNvSpPr txBox="1"/>
          <p:nvPr/>
        </p:nvSpPr>
        <p:spPr>
          <a:xfrm>
            <a:off x="11071021" y="39500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1124939" y="604800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A013BEA-FC90-9DFC-098F-51E0AE9E5222}"/>
              </a:ext>
            </a:extLst>
          </p:cNvPr>
          <p:cNvGraphicFramePr>
            <a:graphicFrameLocks noGrp="1"/>
          </p:cNvGraphicFramePr>
          <p:nvPr/>
        </p:nvGraphicFramePr>
        <p:xfrm>
          <a:off x="3678425" y="494164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  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41834C-6ECD-CA62-7EEA-2264CDB48E44}"/>
              </a:ext>
            </a:extLst>
          </p:cNvPr>
          <p:cNvGraphicFramePr>
            <a:graphicFrameLocks noGrp="1"/>
          </p:cNvGraphicFramePr>
          <p:nvPr/>
        </p:nvGraphicFramePr>
        <p:xfrm>
          <a:off x="3576513" y="74330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7596539-25D1-11B0-9F10-0F8D9EDB2526}"/>
              </a:ext>
            </a:extLst>
          </p:cNvPr>
          <p:cNvSpPr txBox="1"/>
          <p:nvPr/>
        </p:nvSpPr>
        <p:spPr>
          <a:xfrm>
            <a:off x="11172934" y="1867968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8840AB-B5F3-5394-6306-E452C88E5818}"/>
              </a:ext>
            </a:extLst>
          </p:cNvPr>
          <p:cNvSpPr txBox="1"/>
          <p:nvPr/>
        </p:nvSpPr>
        <p:spPr>
          <a:xfrm>
            <a:off x="214131" y="2232601"/>
            <a:ext cx="3026633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 the destination field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r1, r1, 24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r1=(r1&gt;&gt;24)|(r1&lt;&lt;8);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A915D-8D70-C031-B278-3AE26378FA75}"/>
              </a:ext>
            </a:extLst>
          </p:cNvPr>
          <p:cNvGraphicFramePr>
            <a:graphicFrameLocks noGrp="1"/>
          </p:cNvGraphicFramePr>
          <p:nvPr/>
        </p:nvGraphicFramePr>
        <p:xfrm>
          <a:off x="3508142" y="3894263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8593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307156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FA41FA-A1B9-01B0-497B-163C404924B1}"/>
              </a:ext>
            </a:extLst>
          </p:cNvPr>
          <p:cNvSpPr txBox="1"/>
          <p:nvPr/>
        </p:nvSpPr>
        <p:spPr>
          <a:xfrm>
            <a:off x="214131" y="5575376"/>
            <a:ext cx="328745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16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 (r1&gt;&gt;16)|(r1&lt;&lt;16);</a:t>
            </a:r>
          </a:p>
        </p:txBody>
      </p:sp>
    </p:spTree>
    <p:extLst>
      <p:ext uri="{BB962C8B-B14F-4D97-AF65-F5344CB8AC3E}">
        <p14:creationId xmlns:p14="http://schemas.microsoft.com/office/powerpoint/2010/main" val="6880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7" grpId="0"/>
      <p:bldP spid="26" grpId="0"/>
      <p:bldP spid="46" grpId="0"/>
      <p:bldP spid="42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48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" y="590710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</a:t>
            </a:r>
            <a:br>
              <a:rPr lang="en-US" sz="3200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solidFill>
                  <a:srgbClr val="0070C0"/>
                </a:solidFill>
                <a:latin typeface="+mn-lt"/>
              </a:rPr>
              <a:t>	Combining Isolated Source and Cleared Destination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021A45-255C-C5FA-6160-0EEB81BCD6AE}"/>
              </a:ext>
            </a:extLst>
          </p:cNvPr>
          <p:cNvGraphicFramePr>
            <a:graphicFrameLocks noGrp="1"/>
          </p:cNvGraphicFramePr>
          <p:nvPr/>
        </p:nvGraphicFramePr>
        <p:xfrm>
          <a:off x="3497824" y="594376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3F202D-EC81-A481-511C-B1C4E35987EC}"/>
              </a:ext>
            </a:extLst>
          </p:cNvPr>
          <p:cNvGrpSpPr/>
          <p:nvPr/>
        </p:nvGrpSpPr>
        <p:grpSpPr>
          <a:xfrm>
            <a:off x="509080" y="5700778"/>
            <a:ext cx="11316784" cy="1015663"/>
            <a:chOff x="509080" y="5700778"/>
            <a:chExt cx="11316784" cy="1015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DDB-CD93-E976-F644-14DF569DB052}"/>
                </a:ext>
              </a:extLst>
            </p:cNvPr>
            <p:cNvSpPr txBox="1"/>
            <p:nvPr/>
          </p:nvSpPr>
          <p:spPr>
            <a:xfrm>
              <a:off x="509080" y="5700778"/>
              <a:ext cx="2652092" cy="1015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inserted field</a:t>
              </a:r>
            </a:p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r0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r1 | r0;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64FE56-0743-3E22-21BC-372AABC3567C}"/>
                </a:ext>
              </a:extLst>
            </p:cNvPr>
            <p:cNvSpPr txBox="1"/>
            <p:nvPr/>
          </p:nvSpPr>
          <p:spPr>
            <a:xfrm>
              <a:off x="11023025" y="6039332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1139386" y="2407139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80994" y="232941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6BFDDF-4787-1FEB-375B-B603552E683E}"/>
              </a:ext>
            </a:extLst>
          </p:cNvPr>
          <p:cNvGraphicFramePr>
            <a:graphicFrameLocks noGrp="1"/>
          </p:cNvGraphicFramePr>
          <p:nvPr/>
        </p:nvGraphicFramePr>
        <p:xfrm>
          <a:off x="3522963" y="989050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1117083" y="157863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7CA150A-1CE8-7F9D-92D4-DF8B8320373C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4217086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0EC9384-ECE8-E07B-664A-95A8A1466091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307487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509080" y="1870149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isolated 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49CD7-BB53-4AE6-095E-4DA6920016A3}"/>
              </a:ext>
            </a:extLst>
          </p:cNvPr>
          <p:cNvGrpSpPr/>
          <p:nvPr/>
        </p:nvGrpSpPr>
        <p:grpSpPr>
          <a:xfrm>
            <a:off x="509080" y="3681047"/>
            <a:ext cx="11418697" cy="946655"/>
            <a:chOff x="509080" y="3681047"/>
            <a:chExt cx="11418697" cy="9466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574378-C527-D7B7-3A40-D7BDDCAB283E}"/>
                </a:ext>
              </a:extLst>
            </p:cNvPr>
            <p:cNvSpPr txBox="1"/>
            <p:nvPr/>
          </p:nvSpPr>
          <p:spPr>
            <a:xfrm>
              <a:off x="11124938" y="3709239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834A91-64BC-EF3C-611A-FC64F57B769D}"/>
                </a:ext>
              </a:extLst>
            </p:cNvPr>
            <p:cNvSpPr txBox="1"/>
            <p:nvPr/>
          </p:nvSpPr>
          <p:spPr>
            <a:xfrm>
              <a:off x="11124938" y="4258370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DDF8D9-3833-0FC0-BBF1-86C635C65869}"/>
                </a:ext>
              </a:extLst>
            </p:cNvPr>
            <p:cNvSpPr txBox="1"/>
            <p:nvPr/>
          </p:nvSpPr>
          <p:spPr>
            <a:xfrm>
              <a:off x="509080" y="3681047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field cleared in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935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433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Example: Swapping bits7,6 with bits 1,0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0942300" y="528353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0974016" y="2804787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933154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188481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0955801" y="108072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2169848" y="1123845"/>
            <a:ext cx="1156989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source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574378-C527-D7B7-3A40-D7BDDCAB283E}"/>
              </a:ext>
            </a:extLst>
          </p:cNvPr>
          <p:cNvSpPr txBox="1"/>
          <p:nvPr/>
        </p:nvSpPr>
        <p:spPr>
          <a:xfrm>
            <a:off x="11119501" y="1920333"/>
            <a:ext cx="62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834A91-64BC-EF3C-611A-FC64F57B769D}"/>
              </a:ext>
            </a:extLst>
          </p:cNvPr>
          <p:cNvSpPr txBox="1"/>
          <p:nvPr/>
        </p:nvSpPr>
        <p:spPr>
          <a:xfrm>
            <a:off x="10942301" y="364404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9DDF8D9-3833-0FC0-BBF1-86C635C65869}"/>
              </a:ext>
            </a:extLst>
          </p:cNvPr>
          <p:cNvSpPr txBox="1"/>
          <p:nvPr/>
        </p:nvSpPr>
        <p:spPr>
          <a:xfrm>
            <a:off x="76200" y="1821932"/>
            <a:ext cx="332044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 r1, r0, 0x3</a:t>
            </a:r>
          </a:p>
          <a:p>
            <a:pPr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(optional bits 31-8 == 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26C631-5B83-BFAF-BEB0-4FAC0326A73D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1761401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41339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241339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927D277-7EB5-A405-7624-DE42ED4DDA91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2600662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00055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200055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4AF1E0-AAB5-09B1-250A-75EBBCE602EF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3457152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57767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257767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7C55D5D-7F63-F8CE-12C5-463E82E9158F}"/>
              </a:ext>
            </a:extLst>
          </p:cNvPr>
          <p:cNvGraphicFramePr>
            <a:graphicFrameLocks noGrp="1"/>
          </p:cNvGraphicFramePr>
          <p:nvPr/>
        </p:nvGraphicFramePr>
        <p:xfrm>
          <a:off x="3454343" y="4345412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188481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2C62989-B4C9-D99B-63B9-1BDC47EF66F6}"/>
              </a:ext>
            </a:extLst>
          </p:cNvPr>
          <p:cNvGraphicFramePr>
            <a:graphicFrameLocks noGrp="1"/>
          </p:cNvGraphicFramePr>
          <p:nvPr/>
        </p:nvGraphicFramePr>
        <p:xfrm>
          <a:off x="3454343" y="6043476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188481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16CC981-B43F-5154-449B-79DF47DE06EF}"/>
              </a:ext>
            </a:extLst>
          </p:cNvPr>
          <p:cNvSpPr txBox="1"/>
          <p:nvPr/>
        </p:nvSpPr>
        <p:spPr>
          <a:xfrm>
            <a:off x="10942300" y="449777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4E6D36-94B2-0B03-0E24-29FCDC5ECFDD}"/>
              </a:ext>
            </a:extLst>
          </p:cNvPr>
          <p:cNvSpPr txBox="1"/>
          <p:nvPr/>
        </p:nvSpPr>
        <p:spPr>
          <a:xfrm>
            <a:off x="10955801" y="619283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5FF38EA-25D4-EE81-C264-5E9FFF7E10A6}"/>
              </a:ext>
            </a:extLst>
          </p:cNvPr>
          <p:cNvGraphicFramePr>
            <a:graphicFrameLocks noGrp="1"/>
          </p:cNvGraphicFramePr>
          <p:nvPr/>
        </p:nvGraphicFramePr>
        <p:xfrm>
          <a:off x="3454343" y="5160964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73887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D1877FD-76B0-D02F-0FA5-B08852154EE7}"/>
              </a:ext>
            </a:extLst>
          </p:cNvPr>
          <p:cNvSpPr txBox="1"/>
          <p:nvPr/>
        </p:nvSpPr>
        <p:spPr>
          <a:xfrm>
            <a:off x="76200" y="2841029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r1, r1,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1F6475-B20B-4202-AB7D-5FB78AEE09E9}"/>
              </a:ext>
            </a:extLst>
          </p:cNvPr>
          <p:cNvSpPr txBox="1"/>
          <p:nvPr/>
        </p:nvSpPr>
        <p:spPr>
          <a:xfrm>
            <a:off x="64823" y="3682800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r1, r0, 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F6A15F-1F5E-B414-EC8B-7D1A59ECEE70}"/>
              </a:ext>
            </a:extLst>
          </p:cNvPr>
          <p:cNvSpPr txBox="1"/>
          <p:nvPr/>
        </p:nvSpPr>
        <p:spPr>
          <a:xfrm>
            <a:off x="6397" y="4537847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 r0, r0, 0x3c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41D99E-8320-3024-8977-C8C8158ED1EC}"/>
              </a:ext>
            </a:extLst>
          </p:cNvPr>
          <p:cNvSpPr txBox="1"/>
          <p:nvPr/>
        </p:nvSpPr>
        <p:spPr>
          <a:xfrm>
            <a:off x="34972" y="5398431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r0, r0, r2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AAB3F4-3FC5-741D-A341-BD4EB409F78B}"/>
              </a:ext>
            </a:extLst>
          </p:cNvPr>
          <p:cNvSpPr txBox="1"/>
          <p:nvPr/>
        </p:nvSpPr>
        <p:spPr>
          <a:xfrm>
            <a:off x="74348" y="6176007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r0, r0, r1</a:t>
            </a:r>
          </a:p>
        </p:txBody>
      </p:sp>
    </p:spTree>
    <p:extLst>
      <p:ext uri="{BB962C8B-B14F-4D97-AF65-F5344CB8AC3E}">
        <p14:creationId xmlns:p14="http://schemas.microsoft.com/office/powerpoint/2010/main" val="151849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6" grpId="0"/>
      <p:bldP spid="34" grpId="0"/>
      <p:bldP spid="42" grpId="0"/>
      <p:bldP spid="43" grpId="0"/>
      <p:bldP spid="48" grpId="0" animBg="1"/>
      <p:bldP spid="14" grpId="0"/>
      <p:bldP spid="15" grpId="0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3">
            <a:extLst>
              <a:ext uri="{FF2B5EF4-FFF2-40B4-BE49-F238E27FC236}">
                <a16:creationId xmlns:a16="http://schemas.microsoft.com/office/drawing/2014/main" id="{29317958-51BF-F94C-90A6-CA15736F45B3}"/>
              </a:ext>
            </a:extLst>
          </p:cNvPr>
          <p:cNvSpPr txBox="1">
            <a:spLocks/>
          </p:cNvSpPr>
          <p:nvPr/>
        </p:nvSpPr>
        <p:spPr>
          <a:xfrm>
            <a:off x="1354821" y="384987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Isolate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rot </a:t>
            </a:r>
            <a:r>
              <a:rPr lang="en-US" dirty="0"/>
              <a:t> to get a field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416EDD2-6ABC-E54C-AA9D-C725A5F047B7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428671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4" y="52592"/>
            <a:ext cx="10515600" cy="492774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Masking Summary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5A415BB2-1609-D24E-835F-93AF9B6E576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41102" y="545365"/>
            <a:ext cx="9348803" cy="154108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Select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 </a:t>
            </a: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mask</a:t>
            </a:r>
            <a:r>
              <a:rPr lang="en-US" dirty="0"/>
              <a:t> of one's surrounded by zero's to select the bits that have a 1 in the mask, all other bits will be set to zero  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BF1AE16-E845-614A-B584-32BB347482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54821" y="2168868"/>
            <a:ext cx="9348803" cy="16127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Clear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 mask of zero's surrounded by one's to select the bits that have a 1 in the mask, all other bits will be set to zero 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5EEB3F7-0EBA-2D4B-9DD1-F6402E91B22C}"/>
              </a:ext>
            </a:extLst>
          </p:cNvPr>
          <p:cNvGraphicFramePr>
            <a:graphicFrameLocks noGrp="1"/>
          </p:cNvGraphicFramePr>
          <p:nvPr/>
        </p:nvGraphicFramePr>
        <p:xfrm>
          <a:off x="1677539" y="3270616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1EC8726-1E3A-384B-B514-C776C05FCEA5}"/>
              </a:ext>
            </a:extLst>
          </p:cNvPr>
          <p:cNvGraphicFramePr>
            <a:graphicFrameLocks noGrp="1"/>
          </p:cNvGraphicFramePr>
          <p:nvPr/>
        </p:nvGraphicFramePr>
        <p:xfrm>
          <a:off x="1663820" y="1558225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5C46431-4972-664C-B663-C7D911FD423F}"/>
              </a:ext>
            </a:extLst>
          </p:cNvPr>
          <p:cNvSpPr txBox="1"/>
          <p:nvPr/>
        </p:nvSpPr>
        <p:spPr>
          <a:xfrm>
            <a:off x="3039839" y="1253820"/>
            <a:ext cx="3501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selects this field when used with and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A8E442-5C12-A34A-9B5F-EEACA9A7AB5B}"/>
              </a:ext>
            </a:extLst>
          </p:cNvPr>
          <p:cNvSpPr txBox="1"/>
          <p:nvPr/>
        </p:nvSpPr>
        <p:spPr>
          <a:xfrm>
            <a:off x="8982282" y="1638183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selection mask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280B41-CDC2-EF48-AB80-11C39594BF41}"/>
              </a:ext>
            </a:extLst>
          </p:cNvPr>
          <p:cNvGrpSpPr/>
          <p:nvPr/>
        </p:nvGrpSpPr>
        <p:grpSpPr>
          <a:xfrm>
            <a:off x="3813597" y="2917492"/>
            <a:ext cx="6926844" cy="744684"/>
            <a:chOff x="2854047" y="3444499"/>
            <a:chExt cx="6926844" cy="7446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B82803-BE70-104C-8D08-699D1D2ADC1A}"/>
                </a:ext>
              </a:extLst>
            </p:cNvPr>
            <p:cNvSpPr txBox="1"/>
            <p:nvPr/>
          </p:nvSpPr>
          <p:spPr>
            <a:xfrm>
              <a:off x="7999634" y="3850629"/>
              <a:ext cx="1781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 a field mask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90056-643F-6F44-852B-3A2155EF8833}"/>
                </a:ext>
              </a:extLst>
            </p:cNvPr>
            <p:cNvSpPr txBox="1"/>
            <p:nvPr/>
          </p:nvSpPr>
          <p:spPr>
            <a:xfrm>
              <a:off x="2854047" y="3444499"/>
              <a:ext cx="3409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clears this field when used with and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ED736E9-8134-6145-B03E-3DA73C51D379}"/>
              </a:ext>
            </a:extLst>
          </p:cNvPr>
          <p:cNvSpPr txBox="1"/>
          <p:nvPr/>
        </p:nvSpPr>
        <p:spPr>
          <a:xfrm>
            <a:off x="1515814" y="4855554"/>
            <a:ext cx="29803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lsl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msb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FF961785-3B68-C843-8EEE-02B25104BF39}"/>
              </a:ext>
            </a:extLst>
          </p:cNvPr>
          <p:cNvSpPr/>
          <p:nvPr/>
        </p:nvSpPr>
        <p:spPr>
          <a:xfrm>
            <a:off x="3347750" y="4666209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358462-52EB-0748-B8A9-2255EAABD25B}"/>
              </a:ext>
            </a:extLst>
          </p:cNvPr>
          <p:cNvSpPr txBox="1"/>
          <p:nvPr/>
        </p:nvSpPr>
        <p:spPr>
          <a:xfrm>
            <a:off x="5034353" y="4855554"/>
            <a:ext cx="28648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lsb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E64C4E31-8781-DA42-9695-5BEA139198A7}"/>
              </a:ext>
            </a:extLst>
          </p:cNvPr>
          <p:cNvSpPr/>
          <p:nvPr/>
        </p:nvSpPr>
        <p:spPr>
          <a:xfrm>
            <a:off x="5419114" y="4666208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33">
            <a:extLst>
              <a:ext uri="{FF2B5EF4-FFF2-40B4-BE49-F238E27FC236}">
                <a16:creationId xmlns:a16="http://schemas.microsoft.com/office/drawing/2014/main" id="{78B704C8-03C1-D193-EC1E-04E1E730776E}"/>
              </a:ext>
            </a:extLst>
          </p:cNvPr>
          <p:cNvSpPr txBox="1">
            <a:spLocks/>
          </p:cNvSpPr>
          <p:nvPr/>
        </p:nvSpPr>
        <p:spPr>
          <a:xfrm>
            <a:off x="1354821" y="535015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Insert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with fields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916B8D3-83AE-807A-07CC-4C9634C4E773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578699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A54AABB-621C-4548-77AF-AF741103982C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6301962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98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532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349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89"/>
            <a:ext cx="11313710" cy="105283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/>
        </p:nvGraphicFramePr>
        <p:xfrm>
          <a:off x="211331" y="3957362"/>
          <a:ext cx="11479730" cy="2364613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1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113804231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</a:rPr>
                        <a:t>C Syntax</a:t>
                      </a: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Arm &lt;op&gt; Syntax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Op2: either register or constant value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&amp;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and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orr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|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^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eor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^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Bitwise </a:t>
                      </a:r>
                      <a:r>
                        <a:rPr lang="en-US" sz="1600" b="1" i="0" u="none" strike="noStrike">
                          <a:solidFill>
                            <a:srgbClr val="0000FF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NOT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a = ~b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mvn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, 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 = ~R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 dirty="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749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5136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2945-4DA8-2241-9983-3B4C73F4FD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77922" y="2656069"/>
            <a:ext cx="8481843" cy="371305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Boolean operators </a:t>
            </a:r>
            <a:r>
              <a:rPr lang="en-US" b="1" dirty="0">
                <a:solidFill>
                  <a:srgbClr val="0070C0"/>
                </a:solidFill>
              </a:rPr>
              <a:t>act on the entire value not the individual bits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</a:rPr>
              <a:t>bitwise &amp;        </a:t>
            </a:r>
            <a:r>
              <a:rPr lang="en-US" b="1" dirty="0">
                <a:solidFill>
                  <a:srgbClr val="7030A0"/>
                </a:solidFill>
              </a:rPr>
              <a:t>versus      </a:t>
            </a:r>
            <a:r>
              <a:rPr lang="en-US" b="1" dirty="0">
                <a:solidFill>
                  <a:srgbClr val="0070C0"/>
                </a:solidFill>
              </a:rPr>
              <a:t> Boolean &amp;&amp;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 &amp;   0x01 = 0x00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0x10 &amp;&amp;  0x01 = 0x01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bitwise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  </a:t>
            </a:r>
            <a:r>
              <a:rPr lang="en-US" b="1" dirty="0">
                <a:solidFill>
                  <a:srgbClr val="7030A0"/>
                </a:solidFill>
                <a:cs typeface="Courier New" panose="02070309020205020404" pitchFamily="49" charset="0"/>
              </a:rPr>
              <a:t>versus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Boolean !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~0x01 = 0xfffffffe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!0x01 = 0x0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!0xff = 0x0 (Boolean)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53683-553A-A54D-8D06-10ED28E0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versus C Boolean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ECF5A-EFE8-4D4E-8238-18330D2A1D88}"/>
              </a:ext>
            </a:extLst>
          </p:cNvPr>
          <p:cNvGraphicFramePr>
            <a:graphicFrameLocks noGrp="1"/>
          </p:cNvGraphicFramePr>
          <p:nvPr/>
        </p:nvGraphicFramePr>
        <p:xfrm>
          <a:off x="1690798" y="1165253"/>
          <a:ext cx="8377382" cy="13164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6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883">
                  <a:extLst>
                    <a:ext uri="{9D8B030D-6E8A-4147-A177-3AD203B41FA5}">
                      <a16:colId xmlns:a16="http://schemas.microsoft.com/office/drawing/2014/main" val="3772163998"/>
                    </a:ext>
                  </a:extLst>
                </a:gridCol>
                <a:gridCol w="2481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1651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AND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AND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OR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OR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NOT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!b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~b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97150-021F-554C-A2A6-5993110CD7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7B6EF-D37E-C6CF-D2AE-B114921ED7B7}"/>
              </a:ext>
            </a:extLst>
          </p:cNvPr>
          <p:cNvSpPr txBox="1"/>
          <p:nvPr/>
        </p:nvSpPr>
        <p:spPr>
          <a:xfrm>
            <a:off x="2428563" y="79592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Boolean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DE63E-FE1F-5A06-2F88-D77C582A931F}"/>
              </a:ext>
            </a:extLst>
          </p:cNvPr>
          <p:cNvSpPr txBox="1"/>
          <p:nvPr/>
        </p:nvSpPr>
        <p:spPr>
          <a:xfrm>
            <a:off x="6525830" y="79529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Bitwise Operators</a:t>
            </a:r>
          </a:p>
        </p:txBody>
      </p:sp>
    </p:spTree>
    <p:extLst>
      <p:ext uri="{BB962C8B-B14F-4D97-AF65-F5344CB8AC3E}">
        <p14:creationId xmlns:p14="http://schemas.microsoft.com/office/powerpoint/2010/main" val="37428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The act (operation) of </a:t>
            </a:r>
            <a:r>
              <a:rPr lang="en-US" i="1" dirty="0">
                <a:solidFill>
                  <a:schemeClr val="accent3"/>
                </a:solidFill>
              </a:rPr>
              <a:t>Masking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36969" y="682285"/>
            <a:ext cx="8828506" cy="5593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endParaRPr lang="en-US" sz="14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 with a specific op: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| c; // in C)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^ c; // in C)</a:t>
            </a:r>
            <a:endParaRPr lang="en-US" sz="20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&amp; c; // in 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603D4-DC5C-EF40-8CE4-A6810AD190B8}"/>
              </a:ext>
            </a:extLst>
          </p:cNvPr>
          <p:cNvGraphicFramePr>
            <a:graphicFrameLocks noGrp="1"/>
          </p:cNvGraphicFramePr>
          <p:nvPr/>
        </p:nvGraphicFramePr>
        <p:xfrm>
          <a:off x="1303505" y="961380"/>
          <a:ext cx="7129979" cy="2554430"/>
        </p:xfrm>
        <a:graphic>
          <a:graphicData uri="http://schemas.openxmlformats.org/drawingml/2006/table">
            <a:tbl>
              <a:tblPr firstRow="1" firstCol="1" bandRow="1"/>
              <a:tblGrid>
                <a:gridCol w="1346093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32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67083</TotalTime>
  <Words>5815</Words>
  <Application>Microsoft Macintosh PowerPoint</Application>
  <PresentationFormat>Widescreen</PresentationFormat>
  <Paragraphs>2063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ＭＳ Ｐゴシック</vt:lpstr>
      <vt:lpstr>Arial</vt:lpstr>
      <vt:lpstr>Arial Regular</vt:lpstr>
      <vt:lpstr>Calibri</vt:lpstr>
      <vt:lpstr>Cambria Math</vt:lpstr>
      <vt:lpstr>Consolas</vt:lpstr>
      <vt:lpstr>Courier New</vt:lpstr>
      <vt:lpstr>Menlo</vt:lpstr>
      <vt:lpstr>Roboto</vt:lpstr>
      <vt:lpstr>Roboto Regular</vt:lpstr>
      <vt:lpstr>Symbol</vt:lpstr>
      <vt:lpstr>Times</vt:lpstr>
      <vt:lpstr>Times New Roman</vt:lpstr>
      <vt:lpstr>Theme1</vt:lpstr>
      <vt:lpstr>PowerPoint Presentation</vt:lpstr>
      <vt:lpstr>What is a Bitwise Operation?</vt:lpstr>
      <vt:lpstr>Bitwise (Bit to Bit) Operators in C</vt:lpstr>
      <vt:lpstr>Bitwise Not (vs Boolean Not)</vt:lpstr>
      <vt:lpstr>MVN (not)</vt:lpstr>
      <vt:lpstr>mvn – Copies NOT (~)</vt:lpstr>
      <vt:lpstr>Bitwise Instructions</vt:lpstr>
      <vt:lpstr>Bitwise versus C Boolean Operators</vt:lpstr>
      <vt:lpstr>The act (operation) of Masking</vt:lpstr>
      <vt:lpstr>Mask on</vt:lpstr>
      <vt:lpstr>Mask off</vt:lpstr>
      <vt:lpstr>Extracting (Isolate) a Field of Bits with a mask</vt:lpstr>
      <vt:lpstr>Finding if a bit is set</vt:lpstr>
      <vt:lpstr>Even/Odd</vt:lpstr>
      <vt:lpstr>MOD %&lt;power of 2&gt;</vt:lpstr>
      <vt:lpstr>Flipping bits: bit toggle Used in PA7/PA8</vt:lpstr>
      <vt:lpstr>Unsigned Integers (positive numbers) with Fixed # of Bits</vt:lpstr>
      <vt:lpstr>Problem: How to Encode Both Positive and Negative Integers</vt:lpstr>
      <vt:lpstr>Two’s Complement: The MSB Has a Negative Weight</vt:lpstr>
      <vt:lpstr>2's Complement Signed Integer Method</vt:lpstr>
      <vt:lpstr>Sign Extension (how type promotion works)</vt:lpstr>
      <vt:lpstr>Example: Two’s Complement Sign or bit Extension - 1</vt:lpstr>
      <vt:lpstr>Example: Two’s Complement Sign or bit Extension -2</vt:lpstr>
      <vt:lpstr>Sign Extension in C: Type casts</vt:lpstr>
      <vt:lpstr>Different Type of Numbers each have a Fixed # of Bits       Spanning one or more contiguous bytes of memory</vt:lpstr>
      <vt:lpstr>Byte Ordering of Numbers In Memory: Endianness</vt:lpstr>
      <vt:lpstr>Byte Ordering Example</vt:lpstr>
      <vt:lpstr>Byte Addressable Memory Shown as 32-bit words</vt:lpstr>
      <vt:lpstr>Using pointers to examine byte order (on pi-cluster)</vt:lpstr>
      <vt:lpstr>Shift and Rotate Instructions</vt:lpstr>
      <vt:lpstr>Shift Operations in C</vt:lpstr>
      <vt:lpstr>Arithmetic Shift Right Example: Testing Sign</vt:lpstr>
      <vt:lpstr>Arithmetic Shift Right Example: Testing SIgn</vt:lpstr>
      <vt:lpstr>Logical Shift &amp; Rotate Operations</vt:lpstr>
      <vt:lpstr>Extracting/Isolating  Unsigned Bitfields</vt:lpstr>
      <vt:lpstr>Extracting Signed Bitfields</vt:lpstr>
      <vt:lpstr>Inserting Bitfields – Inserting Source Field into Destination Field</vt:lpstr>
      <vt:lpstr>Inserting Bitfields – Isolating the Source Field</vt:lpstr>
      <vt:lpstr>Inserting Bitfields – Clearing the Destination Field</vt:lpstr>
      <vt:lpstr>Inserting Bitfields –   Combining Isolated Source and Cleared Destination</vt:lpstr>
      <vt:lpstr>Example: Swapping bits7,6 with bits 1,0</vt:lpstr>
      <vt:lpstr>Masking Summary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2914</cp:revision>
  <cp:lastPrinted>2022-12-09T05:34:31Z</cp:lastPrinted>
  <dcterms:created xsi:type="dcterms:W3CDTF">2018-10-05T16:35:28Z</dcterms:created>
  <dcterms:modified xsi:type="dcterms:W3CDTF">2024-05-16T18:54:06Z</dcterms:modified>
  <cp:category/>
</cp:coreProperties>
</file>